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76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96d31f4f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96d31f4f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aadb1300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aadb1300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Es wird ein professionelles Video von uns erstellt, welches am Ende der Woche veröffentlicht wird. Ein Mitarbeiter von GEBERIT wird die Projektwoche auf Film festhalten, somit wird ein authentischer Einblick in die Woche garantiert. </a:t>
            </a:r>
            <a:endParaRPr/>
          </a:p>
          <a:p>
            <a:pPr marL="0" lvl="0" indent="0" algn="l" rtl="0">
              <a:spcBef>
                <a:spcPts val="0"/>
              </a:spcBef>
              <a:spcAft>
                <a:spcPts val="0"/>
              </a:spcAft>
              <a:buNone/>
            </a:pPr>
            <a:r>
              <a:rPr lang="de"/>
              <a:t>Um die Kinder mit einzubeziehen, übergeben wir ihnen ein Login mit welchem sie unter kontrollierter Aufsicht Beiträge veröffentlichen können.</a:t>
            </a:r>
            <a:endParaRPr/>
          </a:p>
          <a:p>
            <a:pPr marL="0" lvl="0" indent="0" algn="l" rtl="0">
              <a:spcBef>
                <a:spcPts val="0"/>
              </a:spcBef>
              <a:spcAft>
                <a:spcPts val="0"/>
              </a:spcAft>
              <a:buNone/>
            </a:pPr>
            <a:endParaRPr/>
          </a:p>
          <a:p>
            <a:pPr marL="0" lvl="0" indent="0" algn="l" rtl="0">
              <a:spcBef>
                <a:spcPts val="0"/>
              </a:spcBef>
              <a:spcAft>
                <a:spcPts val="0"/>
              </a:spcAft>
              <a:buNone/>
            </a:pPr>
            <a:r>
              <a:rPr lang="de"/>
              <a:t>Wir möchten die Kinder auch dazu anregen auf ihren persönlichen Profilen Beiträge zu teilen, wozu wir bereits einen Hashtag generiert haben. Damit schaffen wir uns einen Überblick von Reaktionen in Echtzeit während unser Projektwoche (Anpassungen wären so möglich).</a:t>
            </a:r>
            <a:endParaRPr/>
          </a:p>
          <a:p>
            <a:pPr marL="0" lvl="0" indent="0" algn="l" rtl="0">
              <a:spcBef>
                <a:spcPts val="0"/>
              </a:spcBef>
              <a:spcAft>
                <a:spcPts val="0"/>
              </a:spcAft>
              <a:buNone/>
            </a:pPr>
            <a:endParaRPr/>
          </a:p>
          <a:p>
            <a:pPr marL="0" lvl="0" indent="0" algn="l" rtl="0">
              <a:spcBef>
                <a:spcPts val="0"/>
              </a:spcBef>
              <a:spcAft>
                <a:spcPts val="0"/>
              </a:spcAft>
              <a:buNone/>
            </a:pPr>
            <a:r>
              <a:rPr lang="de"/>
              <a:t>Durch die Auswahl des Hashtags, welcher nicht direkt mit Geberit in Verbindung steht, erhoffen wir uns, dass der Hashtag etwas langlebiger ist. Wir gehen davon aus, je genereller wir den Hashtag gestalten, umso mehr Reichweite kann erzielt werden und umso mehr Menschen werden potenziell auf uns aufmerksam.</a:t>
            </a:r>
            <a:endParaRPr/>
          </a:p>
          <a:p>
            <a:pPr marL="0" lvl="0" indent="0" algn="l" rtl="0">
              <a:spcBef>
                <a:spcPts val="0"/>
              </a:spcBef>
              <a:spcAft>
                <a:spcPts val="0"/>
              </a:spcAft>
              <a:buNone/>
            </a:pPr>
            <a:endParaRPr/>
          </a:p>
          <a:p>
            <a:pPr marL="0" lvl="0" indent="0" algn="l" rtl="0">
              <a:spcBef>
                <a:spcPts val="0"/>
              </a:spcBef>
              <a:spcAft>
                <a:spcPts val="0"/>
              </a:spcAft>
              <a:buNone/>
            </a:pPr>
            <a:r>
              <a:rPr lang="de"/>
              <a:t>Um einen Auftritt in den Medien zu gewährleisten schreiben wir eine Medienmitteilung an Fachmagazine, Zeitungen, regionales Fernsehen und Radio</a:t>
            </a:r>
            <a:endParaRPr/>
          </a:p>
          <a:p>
            <a:pPr marL="0" lvl="0" indent="0" algn="l" rtl="0">
              <a:spcBef>
                <a:spcPts val="0"/>
              </a:spcBef>
              <a:spcAft>
                <a:spcPts val="0"/>
              </a:spcAft>
              <a:buNone/>
            </a:pPr>
            <a:endParaRPr/>
          </a:p>
          <a:p>
            <a:pPr marL="0" lvl="0" indent="0" algn="l" rtl="0">
              <a:spcBef>
                <a:spcPts val="0"/>
              </a:spcBef>
              <a:spcAft>
                <a:spcPts val="0"/>
              </a:spcAft>
              <a:buNone/>
            </a:pPr>
            <a:r>
              <a:rPr lang="de"/>
              <a:t>Auf unserer Website möchten wir eine Landing Page einrichten, auf welcher man sich über das Projekt informieren kann.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96d31f4f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96d31f4f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200"/>
              <a:t>Den Output messen wir mit der Ermittlung der Kennzahlen der “Medienreichweite” und den “Kontakten” (sprich wie häufig eine Person mit dem Werbeträger interagiert hat), welche durch die einzelnen Medien erreicht werden.</a:t>
            </a:r>
            <a:endParaRPr sz="1200"/>
          </a:p>
          <a:p>
            <a:pPr marL="0" lvl="0" indent="0" algn="l" rtl="0">
              <a:lnSpc>
                <a:spcPct val="115000"/>
              </a:lnSpc>
              <a:spcBef>
                <a:spcPts val="1600"/>
              </a:spcBef>
              <a:spcAft>
                <a:spcPts val="0"/>
              </a:spcAft>
              <a:buNone/>
            </a:pPr>
            <a:r>
              <a:rPr lang="de" sz="1200"/>
              <a:t>Impact: Gemessen in Interaktion und Tonalität</a:t>
            </a:r>
            <a:endParaRPr sz="1200"/>
          </a:p>
          <a:p>
            <a:pPr marL="0" lvl="0" indent="0" algn="l" rtl="0">
              <a:lnSpc>
                <a:spcPct val="115000"/>
              </a:lnSpc>
              <a:spcBef>
                <a:spcPts val="1600"/>
              </a:spcBef>
              <a:spcAft>
                <a:spcPts val="0"/>
              </a:spcAft>
              <a:buNone/>
            </a:pPr>
            <a:r>
              <a:rPr lang="de" sz="1200"/>
              <a:t>Durch den Austausch zwischen den Usern, ohne direkte Beteiligung der Marke erhoffen wir uns eine Steigerung der Unternehmens-Sympathie. Nicht nur lustiger und unterhaltsamer Inhalt steigert das Markenimage, sondern vor allem auch das Community-Feeling. </a:t>
            </a:r>
            <a:endParaRPr sz="1200"/>
          </a:p>
          <a:p>
            <a:pPr marL="0" lvl="0" indent="0" algn="l" rtl="0">
              <a:lnSpc>
                <a:spcPct val="115000"/>
              </a:lnSpc>
              <a:spcBef>
                <a:spcPts val="1600"/>
              </a:spcBef>
              <a:spcAft>
                <a:spcPts val="0"/>
              </a:spcAft>
              <a:buNone/>
            </a:pPr>
            <a:r>
              <a:rPr lang="de" sz="1200"/>
              <a:t>Outcome: Gemessen in transportierten und reflektierten Kernbotschaften und Aussagen</a:t>
            </a:r>
            <a:endParaRPr sz="1200"/>
          </a:p>
          <a:p>
            <a:pPr marL="0" lvl="0" indent="0" algn="l" rtl="0">
              <a:lnSpc>
                <a:spcPct val="115000"/>
              </a:lnSpc>
              <a:spcBef>
                <a:spcPts val="1600"/>
              </a:spcBef>
              <a:spcAft>
                <a:spcPts val="0"/>
              </a:spcAft>
              <a:buNone/>
            </a:pPr>
            <a:r>
              <a:rPr lang="de" sz="1200"/>
              <a:t>Dies wird ersichtlich in den Antworten des Fragebogens</a:t>
            </a:r>
            <a:endParaRPr sz="1200"/>
          </a:p>
          <a:p>
            <a:pPr marL="0" lvl="0" indent="0" algn="l" rtl="0">
              <a:lnSpc>
                <a:spcPct val="115000"/>
              </a:lnSpc>
              <a:spcBef>
                <a:spcPts val="1600"/>
              </a:spcBef>
              <a:spcAft>
                <a:spcPts val="1600"/>
              </a:spcAft>
              <a:buNone/>
            </a:pP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96d31f4f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96d31f4f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Während der Projektwoche gibt es verschiedene Themengruppen wobei unsere (also Wasser) eine davon ist. Somit dürfen die Kinder selbst wählen, wo sie sich anmelden möchten und erklären sich mit der Anmeldung an der Wasser-Projektwoche bereit in Bild, Ton und Video vorzukommen. Damit können den Datenschutz gewährleisten. Mit der selbstständigen Entscheidung an der jeweiligen Themengruppe teilzunehmen, ist auch Motivation und Engagement der Kinder höher und der Erfolg unseres Projektes wahrscheinlicher.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b19d5a8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b19d5a8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aadb130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aadb130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b1f2830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b1f2830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aadb1300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aadb1300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b19d5a80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b19d5a80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94ffa72d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94ffa72d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81a89599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81a89599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Analyse muss Zielgruppe begründen,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94adbbff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94adbbff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94adbbff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94adbbff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81a89599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81a89599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Durch das aufkommende Community-Feeling der Stakeholder erstreben wir einen positiven Effekt auf die Unternehmens-Sympathie.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94ffa72d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94ffa72d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aadb130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aadb130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Spezifisch: </a:t>
            </a:r>
            <a:r>
              <a:rPr lang="de"/>
              <a:t>ja, wir möchten die junge Generation auf einen verantwortungsbewussten Umgang hinsichtlich Wasser vorzubereiten. Idealerweise wäre eine positive Transferfunktion hinsichtlich dem schonenden Wasserumgang anzustreben. Somit kann eine Parallele zwischen der Unterstützung und Implementierung des Projektes und des Unternehmens ersichtlich werden.</a:t>
            </a:r>
            <a:endParaRPr/>
          </a:p>
          <a:p>
            <a:pPr marL="0" lvl="0" indent="0" algn="l" rtl="0">
              <a:spcBef>
                <a:spcPts val="0"/>
              </a:spcBef>
              <a:spcAft>
                <a:spcPts val="0"/>
              </a:spcAft>
              <a:buNone/>
            </a:pPr>
            <a:endParaRPr/>
          </a:p>
          <a:p>
            <a:pPr marL="0" lvl="0" indent="0" algn="l" rtl="0">
              <a:spcBef>
                <a:spcPts val="0"/>
              </a:spcBef>
              <a:spcAft>
                <a:spcPts val="0"/>
              </a:spcAft>
              <a:buNone/>
            </a:pPr>
            <a:r>
              <a:rPr lang="de" b="1"/>
              <a:t>Messbar</a:t>
            </a:r>
            <a:r>
              <a:rPr lang="de"/>
              <a:t>: Im Fragebogen wird der Spassfaktor, die Lernbereitschaft, Anwendbarkeit im Alltag und der Nutzen befragt.  </a:t>
            </a:r>
            <a:endParaRPr/>
          </a:p>
          <a:p>
            <a:pPr marL="0" lvl="0" indent="0" algn="l" rtl="0">
              <a:spcBef>
                <a:spcPts val="0"/>
              </a:spcBef>
              <a:spcAft>
                <a:spcPts val="0"/>
              </a:spcAft>
              <a:buNone/>
            </a:pPr>
            <a:endParaRPr b="1"/>
          </a:p>
          <a:p>
            <a:pPr marL="0" lvl="0" indent="0" algn="l" rtl="0">
              <a:spcBef>
                <a:spcPts val="0"/>
              </a:spcBef>
              <a:spcAft>
                <a:spcPts val="0"/>
              </a:spcAft>
              <a:buNone/>
            </a:pPr>
            <a:r>
              <a:rPr lang="de" b="1"/>
              <a:t>Attraktiv</a:t>
            </a:r>
            <a:r>
              <a:rPr lang="de"/>
              <a:t>: Aufmerksamkeit der Schüler im Fokus als mögliche zukünftige Mitarbeiter, beeinflusst  nicht nur das Image sofort in den Medien sondern hat mögliche langfristige Auswirkungen auf das Bild des Unternehmens im Kopf der Schüler,</a:t>
            </a:r>
            <a:endParaRPr/>
          </a:p>
          <a:p>
            <a:pPr marL="0" lvl="0" indent="0" algn="l" rtl="0">
              <a:spcBef>
                <a:spcPts val="0"/>
              </a:spcBef>
              <a:spcAft>
                <a:spcPts val="0"/>
              </a:spcAft>
              <a:buNone/>
            </a:pPr>
            <a:r>
              <a:rPr lang="de"/>
              <a:t>das Image wird so langfristig positiv erhalten dadurch, dass wir die junge Generation ansprechen</a:t>
            </a:r>
            <a:endParaRPr/>
          </a:p>
          <a:p>
            <a:pPr marL="0" lvl="0" indent="0" algn="l" rtl="0">
              <a:spcBef>
                <a:spcPts val="0"/>
              </a:spcBef>
              <a:spcAft>
                <a:spcPts val="0"/>
              </a:spcAft>
              <a:buNone/>
            </a:pPr>
            <a:r>
              <a:rPr lang="de"/>
              <a:t>Die Sensibilisierungswoche hat auch einen positiven Effekt auf den verantwortungsvollen Umgang der jungen Generation mit Wasser im speziellen und möglicherweise der Umwelt im Allgemeinen</a:t>
            </a:r>
            <a:endParaRPr/>
          </a:p>
          <a:p>
            <a:pPr marL="0" lvl="0" indent="0" algn="l" rtl="0">
              <a:spcBef>
                <a:spcPts val="0"/>
              </a:spcBef>
              <a:spcAft>
                <a:spcPts val="0"/>
              </a:spcAft>
              <a:buNone/>
            </a:pPr>
            <a:endParaRPr/>
          </a:p>
          <a:p>
            <a:pPr marL="0" lvl="0" indent="0" algn="l" rtl="0">
              <a:spcBef>
                <a:spcPts val="0"/>
              </a:spcBef>
              <a:spcAft>
                <a:spcPts val="0"/>
              </a:spcAft>
              <a:buNone/>
            </a:pPr>
            <a:r>
              <a:rPr lang="de" b="1"/>
              <a:t>Realistisch</a:t>
            </a:r>
            <a:r>
              <a:rPr lang="de"/>
              <a:t>: Wir fühlen uns kompetent die Projektwoche durchführen zu können aufgrund unser langjährigen Erfahrung als Sanitärunternehmen und der Tatsache dass wir ein Unternehmen sind für das Wasser ein essentieller Baustein darstellt. Durch unsere Ressourceneffizienz und Nachhaltigkeit wollen wir einen Beitrag für die Allgemeinheit leisten. </a:t>
            </a:r>
            <a:endParaRPr/>
          </a:p>
          <a:p>
            <a:pPr marL="0" lvl="0" indent="0" algn="l" rtl="0">
              <a:spcBef>
                <a:spcPts val="0"/>
              </a:spcBef>
              <a:spcAft>
                <a:spcPts val="0"/>
              </a:spcAft>
              <a:buNone/>
            </a:pPr>
            <a:endParaRPr/>
          </a:p>
          <a:p>
            <a:pPr marL="0" lvl="0" indent="0" algn="l" rtl="0">
              <a:spcBef>
                <a:spcPts val="0"/>
              </a:spcBef>
              <a:spcAft>
                <a:spcPts val="0"/>
              </a:spcAft>
              <a:buNone/>
            </a:pPr>
            <a:r>
              <a:rPr lang="de" b="1"/>
              <a:t>Terminiert</a:t>
            </a:r>
            <a:r>
              <a:rPr lang="de"/>
              <a:t>:Das Projekt findet über einer Woche hinweg statt. Unmittelbar nach Abschluss der Projektwoche wird ein Fragebogen an alle Teilnehmer gesendet. Eine Analyse der Medienresonanz findet bis zu einem Monat nach der Projektwoche statt um die Berichterstattung in unterschiedlichen Medien zu berücksichtigen.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96d31f4f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96d31f4f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Wer?</a:t>
            </a:r>
            <a:endParaRPr b="1"/>
          </a:p>
          <a:p>
            <a:pPr marL="0" lvl="0" indent="0" algn="l" rtl="0">
              <a:spcBef>
                <a:spcPts val="0"/>
              </a:spcBef>
              <a:spcAft>
                <a:spcPts val="0"/>
              </a:spcAft>
              <a:buNone/>
            </a:pPr>
            <a:r>
              <a:rPr lang="de"/>
              <a:t>Wir haben uns ein konkretes Beispiel anhand der Gemeinde Zug überlegt. Zug deshalb, weil sie sehr umweltbewusst sind im Vergleich zu anderen Städten der Schweiz.</a:t>
            </a:r>
            <a:endParaRPr/>
          </a:p>
          <a:p>
            <a:pPr marL="0" lvl="0" indent="0" algn="l" rtl="0">
              <a:spcBef>
                <a:spcPts val="0"/>
              </a:spcBef>
              <a:spcAft>
                <a:spcPts val="0"/>
              </a:spcAft>
              <a:buNone/>
            </a:pPr>
            <a:endParaRPr/>
          </a:p>
          <a:p>
            <a:pPr marL="0" lvl="0" indent="0" algn="l" rtl="0">
              <a:spcBef>
                <a:spcPts val="0"/>
              </a:spcBef>
              <a:spcAft>
                <a:spcPts val="0"/>
              </a:spcAft>
              <a:buNone/>
            </a:pPr>
            <a:r>
              <a:rPr lang="de" b="1"/>
              <a:t>Was?</a:t>
            </a:r>
            <a:endParaRPr b="1"/>
          </a:p>
          <a:p>
            <a:pPr marL="0" lvl="0" indent="0" algn="l" rtl="0">
              <a:spcBef>
                <a:spcPts val="0"/>
              </a:spcBef>
              <a:spcAft>
                <a:spcPts val="0"/>
              </a:spcAft>
              <a:buNone/>
            </a:pPr>
            <a:r>
              <a:rPr lang="de"/>
              <a:t>Mit Hilfe von Workshops, Arbeiten, Präsentationen und Besichtigungen innerhalb einer Woche streben wir einen bewussteren Umgang mit Wasser der zukünftigen Generation an.</a:t>
            </a:r>
            <a:endParaRPr/>
          </a:p>
          <a:p>
            <a:pPr marL="0" lvl="0" indent="0" algn="l" rtl="0">
              <a:spcBef>
                <a:spcPts val="0"/>
              </a:spcBef>
              <a:spcAft>
                <a:spcPts val="0"/>
              </a:spcAft>
              <a:buNone/>
            </a:pPr>
            <a:r>
              <a:rPr lang="de"/>
              <a:t>Wenn unsere Ziele erreicht werden und die Resonanz positiv ist dann würden wir diese Sensibilierungswoche auch in anderen Gemeinden durchführen.</a:t>
            </a:r>
            <a:endParaRPr/>
          </a:p>
          <a:p>
            <a:pPr marL="0" lvl="0" indent="0" algn="l" rtl="0">
              <a:spcBef>
                <a:spcPts val="0"/>
              </a:spcBef>
              <a:spcAft>
                <a:spcPts val="0"/>
              </a:spcAft>
              <a:buNone/>
            </a:pPr>
            <a:endParaRPr/>
          </a:p>
          <a:p>
            <a:pPr marL="0" lvl="0" indent="0" algn="l" rtl="0">
              <a:spcBef>
                <a:spcPts val="0"/>
              </a:spcBef>
              <a:spcAft>
                <a:spcPts val="0"/>
              </a:spcAft>
              <a:buNone/>
            </a:pPr>
            <a:r>
              <a:rPr lang="de" b="1"/>
              <a:t>Wieso?</a:t>
            </a:r>
            <a:endParaRPr b="1"/>
          </a:p>
          <a:p>
            <a:pPr marL="0" lvl="0" indent="0" algn="l" rtl="0">
              <a:spcBef>
                <a:spcPts val="0"/>
              </a:spcBef>
              <a:spcAft>
                <a:spcPts val="0"/>
              </a:spcAft>
              <a:buNone/>
            </a:pPr>
            <a:r>
              <a:rPr lang="de"/>
              <a:t>Aufgrund der SWOT-Analyse wurde eine Lücke ersichtlich. Wasser ist eine lebenswichtige Ressource, welche immer knapper wird. GEBERIT will durch die Stärkung von lokalen Projekten seine Glaubwürdigkeit erhöhen und einen positiven Beitrag zur Allgemeinheit leisten. </a:t>
            </a:r>
            <a:endParaRPr/>
          </a:p>
          <a:p>
            <a:pPr marL="0" lvl="0" indent="0" algn="l" rtl="0">
              <a:spcBef>
                <a:spcPts val="0"/>
              </a:spcBef>
              <a:spcAft>
                <a:spcPts val="0"/>
              </a:spcAft>
              <a:buNone/>
            </a:pPr>
            <a:endParaRPr/>
          </a:p>
          <a:p>
            <a:pPr marL="0" lvl="0" indent="0" algn="l" rtl="0">
              <a:spcBef>
                <a:spcPts val="0"/>
              </a:spcBef>
              <a:spcAft>
                <a:spcPts val="0"/>
              </a:spcAft>
              <a:buNone/>
            </a:pPr>
            <a:r>
              <a:rPr lang="de" b="1"/>
              <a:t>Warum?</a:t>
            </a:r>
            <a:endParaRPr b="1"/>
          </a:p>
          <a:p>
            <a:pPr marL="0" lvl="0" indent="0" algn="l" rtl="0">
              <a:spcBef>
                <a:spcPts val="0"/>
              </a:spcBef>
              <a:spcAft>
                <a:spcPts val="0"/>
              </a:spcAft>
              <a:buNone/>
            </a:pPr>
            <a:r>
              <a:rPr lang="de"/>
              <a:t>Bisher engagierte sich GEBERIT vor allem auf internationale Projekte im sozialen Bereich, weshalb wir aktuell in lokale Projekte investieren wollen, wir erhoffen uns dabei eine Steigerung der Unternehmenssympathie.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96d31f4f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96d31f4f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528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a:t>Geberit Kampagne</a:t>
            </a:r>
            <a:endParaRPr/>
          </a:p>
        </p:txBody>
      </p:sp>
      <p:sp>
        <p:nvSpPr>
          <p:cNvPr id="55" name="Google Shape;55;p13"/>
          <p:cNvSpPr txBox="1">
            <a:spLocks noGrp="1"/>
          </p:cNvSpPr>
          <p:nvPr>
            <p:ph type="subTitle" idx="1"/>
          </p:nvPr>
        </p:nvSpPr>
        <p:spPr>
          <a:xfrm>
            <a:off x="311700" y="2071800"/>
            <a:ext cx="8520600" cy="9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solidFill>
                  <a:srgbClr val="FFFFFF"/>
                </a:solidFill>
              </a:rPr>
              <a:t>Ein Projekt von Janice, Alessandra, Debora,</a:t>
            </a:r>
            <a:endParaRPr>
              <a:solidFill>
                <a:srgbClr val="FFFFFF"/>
              </a:solidFill>
            </a:endParaRPr>
          </a:p>
          <a:p>
            <a:pPr marL="0" lvl="0" indent="0" algn="ctr" rtl="0">
              <a:spcBef>
                <a:spcPts val="0"/>
              </a:spcBef>
              <a:spcAft>
                <a:spcPts val="0"/>
              </a:spcAft>
              <a:buNone/>
            </a:pPr>
            <a:r>
              <a:rPr lang="de">
                <a:solidFill>
                  <a:srgbClr val="FFFFFF"/>
                </a:solidFill>
              </a:rPr>
              <a:t>Stefanie und Nasrina </a:t>
            </a:r>
            <a:endParaRPr>
              <a:solidFill>
                <a:srgbClr val="FFFFFF"/>
              </a:solidFill>
            </a:endParaRPr>
          </a:p>
        </p:txBody>
      </p:sp>
      <p:pic>
        <p:nvPicPr>
          <p:cNvPr id="56" name="Google Shape;56;p13"/>
          <p:cNvPicPr preferRelativeResize="0"/>
          <p:nvPr/>
        </p:nvPicPr>
        <p:blipFill>
          <a:blip r:embed="rId3">
            <a:alphaModFix/>
          </a:blip>
          <a:stretch>
            <a:fillRect/>
          </a:stretch>
        </p:blipFill>
        <p:spPr>
          <a:xfrm>
            <a:off x="167550" y="3719400"/>
            <a:ext cx="1960224" cy="1029125"/>
          </a:xfrm>
          <a:prstGeom prst="rect">
            <a:avLst/>
          </a:prstGeom>
          <a:noFill/>
          <a:ln>
            <a:noFill/>
          </a:ln>
        </p:spPr>
      </p:pic>
      <p:pic>
        <p:nvPicPr>
          <p:cNvPr id="57" name="Google Shape;57;p13"/>
          <p:cNvPicPr preferRelativeResize="0"/>
          <p:nvPr/>
        </p:nvPicPr>
        <p:blipFill>
          <a:blip r:embed="rId4">
            <a:alphaModFix/>
          </a:blip>
          <a:stretch>
            <a:fillRect/>
          </a:stretch>
        </p:blipFill>
        <p:spPr>
          <a:xfrm>
            <a:off x="3359150" y="3719400"/>
            <a:ext cx="2341826" cy="1029125"/>
          </a:xfrm>
          <a:prstGeom prst="rect">
            <a:avLst/>
          </a:prstGeom>
          <a:noFill/>
          <a:ln>
            <a:noFill/>
          </a:ln>
        </p:spPr>
      </p:pic>
      <p:pic>
        <p:nvPicPr>
          <p:cNvPr id="58" name="Google Shape;58;p13"/>
          <p:cNvPicPr preferRelativeResize="0"/>
          <p:nvPr/>
        </p:nvPicPr>
        <p:blipFill>
          <a:blip r:embed="rId5">
            <a:alphaModFix/>
          </a:blip>
          <a:stretch>
            <a:fillRect/>
          </a:stretch>
        </p:blipFill>
        <p:spPr>
          <a:xfrm>
            <a:off x="6733400" y="3719400"/>
            <a:ext cx="2188126" cy="102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10</a:t>
            </a:fld>
            <a:endParaRPr/>
          </a:p>
        </p:txBody>
      </p:sp>
      <p:sp>
        <p:nvSpPr>
          <p:cNvPr id="128" name="Google Shape;128;p22"/>
          <p:cNvSpPr txBox="1">
            <a:spLocks noGrp="1"/>
          </p:cNvSpPr>
          <p:nvPr>
            <p:ph type="body" idx="1"/>
          </p:nvPr>
        </p:nvSpPr>
        <p:spPr>
          <a:xfrm>
            <a:off x="256200" y="236650"/>
            <a:ext cx="8520600" cy="47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i="1">
                <a:solidFill>
                  <a:srgbClr val="FFFFFF"/>
                </a:solidFill>
              </a:rPr>
              <a:t>Mittwoch</a:t>
            </a:r>
            <a:r>
              <a:rPr lang="de" sz="1200">
                <a:solidFill>
                  <a:srgbClr val="FFFFFF"/>
                </a:solidFill>
              </a:rPr>
              <a:t> </a:t>
            </a:r>
            <a:endParaRPr sz="1200">
              <a:solidFill>
                <a:srgbClr val="FFFFFF"/>
              </a:solidFill>
            </a:endParaRPr>
          </a:p>
          <a:p>
            <a:pPr marL="0" lvl="0" indent="0" algn="l" rtl="0">
              <a:spcBef>
                <a:spcPts val="1000"/>
              </a:spcBef>
              <a:spcAft>
                <a:spcPts val="0"/>
              </a:spcAft>
              <a:buNone/>
            </a:pPr>
            <a:r>
              <a:rPr lang="de" sz="1200">
                <a:solidFill>
                  <a:srgbClr val="FFFFFF"/>
                </a:solidFill>
              </a:rPr>
              <a:t>8:00 – 12:00: Geberit Fabrication SA, Rapperswil  </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12:00 – 13:00: Mittagessen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13:00 – 16:00: Ideen sammeln für Kampagne</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1000"/>
              </a:spcBef>
              <a:spcAft>
                <a:spcPts val="0"/>
              </a:spcAft>
              <a:buNone/>
            </a:pPr>
            <a:r>
              <a:rPr lang="de" sz="1200" i="1">
                <a:solidFill>
                  <a:srgbClr val="FFFFFF"/>
                </a:solidFill>
              </a:rPr>
              <a:t>Donnerstag</a:t>
            </a:r>
            <a:endParaRPr sz="1200" i="1">
              <a:solidFill>
                <a:srgbClr val="FFFFFF"/>
              </a:solidFill>
            </a:endParaRPr>
          </a:p>
          <a:p>
            <a:pPr marL="0" lvl="0" indent="0" algn="l" rtl="0">
              <a:spcBef>
                <a:spcPts val="1000"/>
              </a:spcBef>
              <a:spcAft>
                <a:spcPts val="0"/>
              </a:spcAft>
              <a:buNone/>
            </a:pPr>
            <a:r>
              <a:rPr lang="de" sz="1200">
                <a:solidFill>
                  <a:srgbClr val="FFFFFF"/>
                </a:solidFill>
              </a:rPr>
              <a:t> 8:00 – 12:00: Plakat erstellen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12:00 – 13:00: Mittagessen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13:00 – 16:00: Plakat erstellen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i="1">
                <a:solidFill>
                  <a:srgbClr val="FFFFFF"/>
                </a:solidFill>
              </a:rPr>
              <a:t>Freitag</a:t>
            </a:r>
            <a:endParaRPr sz="1200" i="1">
              <a:solidFill>
                <a:srgbClr val="FFFFFF"/>
              </a:solidFill>
            </a:endParaRPr>
          </a:p>
          <a:p>
            <a:pPr marL="0" lvl="0" indent="0" algn="l" rtl="0">
              <a:spcBef>
                <a:spcPts val="1000"/>
              </a:spcBef>
              <a:spcAft>
                <a:spcPts val="0"/>
              </a:spcAft>
              <a:buNone/>
            </a:pPr>
            <a:r>
              <a:rPr lang="de" sz="1200" i="1">
                <a:solidFill>
                  <a:srgbClr val="FFFFFF"/>
                </a:solidFill>
              </a:rPr>
              <a:t> </a:t>
            </a:r>
            <a:r>
              <a:rPr lang="de" sz="1200">
                <a:solidFill>
                  <a:srgbClr val="FFFFFF"/>
                </a:solidFill>
              </a:rPr>
              <a:t>8:00 – 12:00: Plakate/ Projekte vorstellen  </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12:00 – 13:00: Mittagessen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13:00 – 15:00: In der Stadt aufhängen, dann Apéro (Wasserglacé gratis für Kinder)</a:t>
            </a:r>
            <a:endParaRPr>
              <a:solidFill>
                <a:srgbClr val="FFFFFF"/>
              </a:solidFill>
            </a:endParaRPr>
          </a:p>
          <a:p>
            <a:pPr marL="0" lvl="0" indent="0" algn="l" rtl="0">
              <a:spcBef>
                <a:spcPts val="0"/>
              </a:spcBef>
              <a:spcAft>
                <a:spcPts val="1600"/>
              </a:spcAft>
              <a:buNone/>
            </a:pPr>
            <a:endParaRPr/>
          </a:p>
        </p:txBody>
      </p:sp>
      <p:pic>
        <p:nvPicPr>
          <p:cNvPr id="129" name="Google Shape;129;p22"/>
          <p:cNvPicPr preferRelativeResize="0"/>
          <p:nvPr/>
        </p:nvPicPr>
        <p:blipFill rotWithShape="1">
          <a:blip r:embed="rId3">
            <a:alphaModFix/>
          </a:blip>
          <a:srcRect l="29736" r="31291"/>
          <a:stretch/>
        </p:blipFill>
        <p:spPr>
          <a:xfrm>
            <a:off x="7594975" y="1026848"/>
            <a:ext cx="1374625" cy="3527050"/>
          </a:xfrm>
          <a:prstGeom prst="rect">
            <a:avLst/>
          </a:prstGeom>
          <a:noFill/>
          <a:ln>
            <a:noFill/>
          </a:ln>
        </p:spPr>
      </p:pic>
      <p:pic>
        <p:nvPicPr>
          <p:cNvPr id="130" name="Google Shape;130;p22"/>
          <p:cNvPicPr preferRelativeResize="0"/>
          <p:nvPr/>
        </p:nvPicPr>
        <p:blipFill>
          <a:blip r:embed="rId4">
            <a:alphaModFix/>
          </a:blip>
          <a:stretch>
            <a:fillRect/>
          </a:stretch>
        </p:blipFill>
        <p:spPr>
          <a:xfrm>
            <a:off x="3538325" y="878875"/>
            <a:ext cx="3670274" cy="2072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body" idx="1"/>
          </p:nvPr>
        </p:nvSpPr>
        <p:spPr>
          <a:xfrm>
            <a:off x="311700" y="1248875"/>
            <a:ext cx="8520600" cy="30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u="sng">
                <a:solidFill>
                  <a:srgbClr val="FFFFFF"/>
                </a:solidFill>
              </a:rPr>
              <a:t>Kommunikationsinstrumente</a:t>
            </a:r>
            <a:endParaRPr u="sng">
              <a:solidFill>
                <a:srgbClr val="FFFFFF"/>
              </a:solidFill>
            </a:endParaRPr>
          </a:p>
          <a:p>
            <a:pPr marL="457200" lvl="0" indent="-342900" algn="l" rtl="0">
              <a:lnSpc>
                <a:spcPct val="150000"/>
              </a:lnSpc>
              <a:spcBef>
                <a:spcPts val="1600"/>
              </a:spcBef>
              <a:spcAft>
                <a:spcPts val="0"/>
              </a:spcAft>
              <a:buClr>
                <a:srgbClr val="FFFFFF"/>
              </a:buClr>
              <a:buSzPts val="1800"/>
              <a:buChar char="●"/>
            </a:pPr>
            <a:r>
              <a:rPr lang="de">
                <a:solidFill>
                  <a:srgbClr val="FFFFFF"/>
                </a:solidFill>
              </a:rPr>
              <a:t>Video</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de">
                <a:solidFill>
                  <a:srgbClr val="FFFFFF"/>
                </a:solidFill>
              </a:rPr>
              <a:t>Bilder auf SM</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de">
                <a:solidFill>
                  <a:srgbClr val="FFFFFF"/>
                </a:solidFill>
              </a:rPr>
              <a:t>SM - Hashtag: #wasserwissen</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de">
                <a:solidFill>
                  <a:srgbClr val="FFFFFF"/>
                </a:solidFill>
              </a:rPr>
              <a:t>Medienmitteilungen</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de">
                <a:solidFill>
                  <a:srgbClr val="FFFFFF"/>
                </a:solidFill>
              </a:rPr>
              <a:t>Landing Page </a:t>
            </a:r>
            <a:endParaRPr>
              <a:solidFill>
                <a:srgbClr val="FFFFFF"/>
              </a:solidFill>
            </a:endParaRPr>
          </a:p>
        </p:txBody>
      </p:sp>
      <p:sp>
        <p:nvSpPr>
          <p:cNvPr id="136" name="Google Shape;13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11</a:t>
            </a:fld>
            <a:endParaRPr/>
          </a:p>
        </p:txBody>
      </p:sp>
      <p:pic>
        <p:nvPicPr>
          <p:cNvPr id="137" name="Google Shape;137;p23"/>
          <p:cNvPicPr preferRelativeResize="0"/>
          <p:nvPr/>
        </p:nvPicPr>
        <p:blipFill rotWithShape="1">
          <a:blip r:embed="rId3">
            <a:alphaModFix/>
          </a:blip>
          <a:srcRect l="41355" b="8282"/>
          <a:stretch/>
        </p:blipFill>
        <p:spPr>
          <a:xfrm>
            <a:off x="3959375" y="831300"/>
            <a:ext cx="2693526" cy="1514024"/>
          </a:xfrm>
          <a:prstGeom prst="rect">
            <a:avLst/>
          </a:prstGeom>
          <a:noFill/>
          <a:ln>
            <a:noFill/>
          </a:ln>
        </p:spPr>
      </p:pic>
      <p:pic>
        <p:nvPicPr>
          <p:cNvPr id="138" name="Google Shape;138;p23"/>
          <p:cNvPicPr preferRelativeResize="0"/>
          <p:nvPr/>
        </p:nvPicPr>
        <p:blipFill>
          <a:blip r:embed="rId4">
            <a:alphaModFix/>
          </a:blip>
          <a:stretch>
            <a:fillRect/>
          </a:stretch>
        </p:blipFill>
        <p:spPr>
          <a:xfrm>
            <a:off x="6891925" y="831300"/>
            <a:ext cx="1831675" cy="959175"/>
          </a:xfrm>
          <a:prstGeom prst="rect">
            <a:avLst/>
          </a:prstGeom>
          <a:noFill/>
          <a:ln>
            <a:noFill/>
          </a:ln>
        </p:spPr>
      </p:pic>
      <p:pic>
        <p:nvPicPr>
          <p:cNvPr id="139" name="Google Shape;139;p23"/>
          <p:cNvPicPr preferRelativeResize="0"/>
          <p:nvPr/>
        </p:nvPicPr>
        <p:blipFill rotWithShape="1">
          <a:blip r:embed="rId5">
            <a:alphaModFix/>
          </a:blip>
          <a:srcRect l="4954" t="5404" r="5775" b="80386"/>
          <a:stretch/>
        </p:blipFill>
        <p:spPr>
          <a:xfrm>
            <a:off x="5492725" y="2558075"/>
            <a:ext cx="3339575" cy="73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body" idx="1"/>
          </p:nvPr>
        </p:nvSpPr>
        <p:spPr>
          <a:xfrm>
            <a:off x="311700" y="1276625"/>
            <a:ext cx="8520600" cy="23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u="sng">
              <a:solidFill>
                <a:srgbClr val="FFFFFF"/>
              </a:solidFill>
            </a:endParaRPr>
          </a:p>
          <a:p>
            <a:pPr marL="457200" lvl="0" indent="-342900" algn="l" rtl="0">
              <a:lnSpc>
                <a:spcPct val="150000"/>
              </a:lnSpc>
              <a:spcBef>
                <a:spcPts val="1600"/>
              </a:spcBef>
              <a:spcAft>
                <a:spcPts val="0"/>
              </a:spcAft>
              <a:buClr>
                <a:srgbClr val="FFFFFF"/>
              </a:buClr>
              <a:buSzPts val="1800"/>
              <a:buChar char="●"/>
            </a:pPr>
            <a:r>
              <a:rPr lang="de">
                <a:solidFill>
                  <a:srgbClr val="FFFFFF"/>
                </a:solidFill>
              </a:rPr>
              <a:t>Medienmitteilungen und SM</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Output: In wie vielen Medien waren wir präsent?</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Impact: Wie oft wurden unsere Beiträge angeschaut, geliked und (positiv) kommentiert?</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Outcome: Was haben die Kinder gelernt? </a:t>
            </a:r>
            <a:endParaRPr>
              <a:solidFill>
                <a:srgbClr val="FFFFFF"/>
              </a:solidFill>
            </a:endParaRPr>
          </a:p>
        </p:txBody>
      </p:sp>
      <p:sp>
        <p:nvSpPr>
          <p:cNvPr id="145" name="Google Shape;14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12</a:t>
            </a:fld>
            <a:endParaRPr/>
          </a:p>
        </p:txBody>
      </p:sp>
      <p:pic>
        <p:nvPicPr>
          <p:cNvPr id="146" name="Google Shape;146;p24"/>
          <p:cNvPicPr preferRelativeResize="0"/>
          <p:nvPr/>
        </p:nvPicPr>
        <p:blipFill>
          <a:blip r:embed="rId3">
            <a:alphaModFix/>
          </a:blip>
          <a:stretch>
            <a:fillRect/>
          </a:stretch>
        </p:blipFill>
        <p:spPr>
          <a:xfrm>
            <a:off x="5892824" y="1482199"/>
            <a:ext cx="1082325" cy="1082325"/>
          </a:xfrm>
          <a:prstGeom prst="rect">
            <a:avLst/>
          </a:prstGeom>
          <a:noFill/>
          <a:ln>
            <a:noFill/>
          </a:ln>
        </p:spPr>
      </p:pic>
      <p:sp>
        <p:nvSpPr>
          <p:cNvPr id="147" name="Google Shape;147;p24"/>
          <p:cNvSpPr txBox="1"/>
          <p:nvPr/>
        </p:nvSpPr>
        <p:spPr>
          <a:xfrm>
            <a:off x="444050" y="499550"/>
            <a:ext cx="8028300" cy="8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de" sz="2400" u="sng">
                <a:solidFill>
                  <a:schemeClr val="dk1"/>
                </a:solidFill>
              </a:rPr>
              <a:t>Erfolgsmessung</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Herausforderungen</a:t>
            </a:r>
            <a:endParaRPr/>
          </a:p>
        </p:txBody>
      </p:sp>
      <p:sp>
        <p:nvSpPr>
          <p:cNvPr id="153" name="Google Shape;15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13</a:t>
            </a:fld>
            <a:endParaRPr/>
          </a:p>
        </p:txBody>
      </p:sp>
      <p:sp>
        <p:nvSpPr>
          <p:cNvPr id="154" name="Google Shape;154;p25"/>
          <p:cNvSpPr txBox="1">
            <a:spLocks noGrp="1"/>
          </p:cNvSpPr>
          <p:nvPr>
            <p:ph type="body" idx="1"/>
          </p:nvPr>
        </p:nvSpPr>
        <p:spPr>
          <a:xfrm>
            <a:off x="311700" y="1996750"/>
            <a:ext cx="8520600" cy="207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de">
                <a:solidFill>
                  <a:srgbClr val="FFFFFF"/>
                </a:solidFill>
              </a:rPr>
              <a:t>Datenschutz</a:t>
            </a:r>
            <a:endParaRPr>
              <a:solidFill>
                <a:srgbClr val="FFFFFF"/>
              </a:solidFill>
            </a:endParaRPr>
          </a:p>
          <a:p>
            <a:pPr marL="0" lvl="0" indent="0" algn="l" rtl="0">
              <a:spcBef>
                <a:spcPts val="1600"/>
              </a:spcBef>
              <a:spcAft>
                <a:spcPts val="0"/>
              </a:spcAft>
              <a:buNone/>
            </a:pPr>
            <a:endParaRPr>
              <a:solidFill>
                <a:srgbClr val="FFFFFF"/>
              </a:solidFill>
            </a:endParaRPr>
          </a:p>
          <a:p>
            <a:pPr marL="457200" lvl="0" indent="-342900" algn="l" rtl="0">
              <a:spcBef>
                <a:spcPts val="1600"/>
              </a:spcBef>
              <a:spcAft>
                <a:spcPts val="0"/>
              </a:spcAft>
              <a:buClr>
                <a:srgbClr val="FFFFFF"/>
              </a:buClr>
              <a:buSzPts val="1800"/>
              <a:buChar char="●"/>
            </a:pPr>
            <a:r>
              <a:rPr lang="de">
                <a:solidFill>
                  <a:srgbClr val="FFFFFF"/>
                </a:solidFill>
              </a:rPr>
              <a:t>Passivität und Desinteresse der Kinder</a:t>
            </a:r>
            <a:endParaRPr>
              <a:solidFill>
                <a:srgbClr val="FFFFFF"/>
              </a:solidFill>
            </a:endParaRPr>
          </a:p>
        </p:txBody>
      </p:sp>
      <p:pic>
        <p:nvPicPr>
          <p:cNvPr id="155" name="Google Shape;155;p25"/>
          <p:cNvPicPr preferRelativeResize="0"/>
          <p:nvPr/>
        </p:nvPicPr>
        <p:blipFill>
          <a:blip r:embed="rId3">
            <a:alphaModFix/>
          </a:blip>
          <a:stretch>
            <a:fillRect/>
          </a:stretch>
        </p:blipFill>
        <p:spPr>
          <a:xfrm>
            <a:off x="3457775" y="956349"/>
            <a:ext cx="2573800" cy="1810225"/>
          </a:xfrm>
          <a:prstGeom prst="rect">
            <a:avLst/>
          </a:prstGeom>
          <a:noFill/>
          <a:ln>
            <a:noFill/>
          </a:ln>
        </p:spPr>
      </p:pic>
      <p:pic>
        <p:nvPicPr>
          <p:cNvPr id="156" name="Google Shape;156;p25"/>
          <p:cNvPicPr preferRelativeResize="0"/>
          <p:nvPr/>
        </p:nvPicPr>
        <p:blipFill>
          <a:blip r:embed="rId4">
            <a:alphaModFix/>
          </a:blip>
          <a:stretch>
            <a:fillRect/>
          </a:stretch>
        </p:blipFill>
        <p:spPr>
          <a:xfrm>
            <a:off x="5718975" y="2896069"/>
            <a:ext cx="3238826" cy="214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400"/>
              <a:t>2. Projekt</a:t>
            </a:r>
            <a:r>
              <a:rPr lang="de" sz="2400" b="1"/>
              <a:t>: Unterlagen/ Unterrichtsmaterial vorbereiten für Schulen (Sensibiliserungsunterricht mit Wasser)</a:t>
            </a:r>
            <a:endParaRPr sz="2400" b="1"/>
          </a:p>
          <a:p>
            <a:pPr marL="0" lvl="0" indent="0" algn="l" rtl="0">
              <a:spcBef>
                <a:spcPts val="0"/>
              </a:spcBef>
              <a:spcAft>
                <a:spcPts val="0"/>
              </a:spcAft>
              <a:buNone/>
            </a:pPr>
            <a:endParaRPr/>
          </a:p>
        </p:txBody>
      </p:sp>
      <p:sp>
        <p:nvSpPr>
          <p:cNvPr id="162" name="Google Shape;162;p26"/>
          <p:cNvSpPr txBox="1">
            <a:spLocks noGrp="1"/>
          </p:cNvSpPr>
          <p:nvPr>
            <p:ph type="body" idx="1"/>
          </p:nvPr>
        </p:nvSpPr>
        <p:spPr>
          <a:xfrm>
            <a:off x="311700" y="1405100"/>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de" b="1">
                <a:solidFill>
                  <a:schemeClr val="dk1"/>
                </a:solidFill>
              </a:rPr>
              <a:t>Wer? </a:t>
            </a:r>
            <a:endParaRPr b="1">
              <a:solidFill>
                <a:schemeClr val="dk1"/>
              </a:solidFill>
            </a:endParaRPr>
          </a:p>
          <a:p>
            <a:pPr marL="914400" lvl="1" indent="-317500" algn="l" rtl="0">
              <a:lnSpc>
                <a:spcPct val="100000"/>
              </a:lnSpc>
              <a:spcBef>
                <a:spcPts val="0"/>
              </a:spcBef>
              <a:spcAft>
                <a:spcPts val="0"/>
              </a:spcAft>
              <a:buClr>
                <a:schemeClr val="dk1"/>
              </a:buClr>
              <a:buSzPts val="1400"/>
              <a:buChar char="○"/>
            </a:pPr>
            <a:r>
              <a:rPr lang="de" sz="1400">
                <a:solidFill>
                  <a:schemeClr val="dk1"/>
                </a:solidFill>
              </a:rPr>
              <a:t>Geberit entwickelt Schulunterlagen zum Thema Wasser</a:t>
            </a:r>
            <a:r>
              <a:rPr lang="de" b="1">
                <a:solidFill>
                  <a:schemeClr val="dk1"/>
                </a:solidFill>
              </a:rPr>
              <a:t>	</a:t>
            </a:r>
            <a:endParaRPr b="1">
              <a:solidFill>
                <a:schemeClr val="dk1"/>
              </a:solidFill>
            </a:endParaRPr>
          </a:p>
          <a:p>
            <a:pPr marL="457200" lvl="0" indent="-342900" algn="l" rtl="0">
              <a:spcBef>
                <a:spcPts val="0"/>
              </a:spcBef>
              <a:spcAft>
                <a:spcPts val="0"/>
              </a:spcAft>
              <a:buClr>
                <a:schemeClr val="dk1"/>
              </a:buClr>
              <a:buSzPts val="1800"/>
              <a:buChar char="●"/>
            </a:pPr>
            <a:r>
              <a:rPr lang="de" b="1">
                <a:solidFill>
                  <a:schemeClr val="dk1"/>
                </a:solidFill>
              </a:rPr>
              <a:t>Was? </a:t>
            </a:r>
            <a:endParaRPr b="1">
              <a:solidFill>
                <a:schemeClr val="dk1"/>
              </a:solidFill>
            </a:endParaRPr>
          </a:p>
          <a:p>
            <a:pPr marL="914400" lvl="1" indent="-317500" algn="l" rtl="0">
              <a:spcBef>
                <a:spcPts val="0"/>
              </a:spcBef>
              <a:spcAft>
                <a:spcPts val="0"/>
              </a:spcAft>
              <a:buClr>
                <a:schemeClr val="dk1"/>
              </a:buClr>
              <a:buSzPts val="1400"/>
              <a:buChar char="○"/>
            </a:pPr>
            <a:r>
              <a:rPr lang="de" sz="1400">
                <a:solidFill>
                  <a:schemeClr val="dk1"/>
                </a:solidFill>
              </a:rPr>
              <a:t>Schulunterlagen zur Sensibilisierung der Schüler hinsichtlich der Ressource Wasser</a:t>
            </a:r>
            <a:endParaRPr sz="1400">
              <a:solidFill>
                <a:schemeClr val="dk1"/>
              </a:solidFill>
            </a:endParaRPr>
          </a:p>
          <a:p>
            <a:pPr marL="457200" lvl="0" indent="-342900" algn="l" rtl="0">
              <a:spcBef>
                <a:spcPts val="0"/>
              </a:spcBef>
              <a:spcAft>
                <a:spcPts val="0"/>
              </a:spcAft>
              <a:buClr>
                <a:schemeClr val="dk1"/>
              </a:buClr>
              <a:buSzPts val="1800"/>
              <a:buChar char="●"/>
            </a:pPr>
            <a:r>
              <a:rPr lang="de" b="1">
                <a:solidFill>
                  <a:schemeClr val="dk1"/>
                </a:solidFill>
              </a:rPr>
              <a:t>Wie </a:t>
            </a:r>
            <a:endParaRPr b="1">
              <a:solidFill>
                <a:schemeClr val="dk1"/>
              </a:solidFill>
            </a:endParaRPr>
          </a:p>
          <a:p>
            <a:pPr marL="914400" lvl="1" indent="-317500" algn="l" rtl="0">
              <a:spcBef>
                <a:spcPts val="0"/>
              </a:spcBef>
              <a:spcAft>
                <a:spcPts val="0"/>
              </a:spcAft>
              <a:buClr>
                <a:schemeClr val="dk1"/>
              </a:buClr>
              <a:buSzPts val="1400"/>
              <a:buChar char="○"/>
            </a:pPr>
            <a:r>
              <a:rPr lang="de" sz="1400">
                <a:solidFill>
                  <a:schemeClr val="dk1"/>
                </a:solidFill>
              </a:rPr>
              <a:t>Unterlagen für ein Quartal, Anleitung und Material für Lehrpersonen</a:t>
            </a:r>
            <a:endParaRPr sz="1400">
              <a:solidFill>
                <a:schemeClr val="dk1"/>
              </a:solidFill>
            </a:endParaRPr>
          </a:p>
          <a:p>
            <a:pPr marL="457200" lvl="0" indent="-342900" algn="l" rtl="0">
              <a:spcBef>
                <a:spcPts val="0"/>
              </a:spcBef>
              <a:spcAft>
                <a:spcPts val="0"/>
              </a:spcAft>
              <a:buClr>
                <a:schemeClr val="dk1"/>
              </a:buClr>
              <a:buSzPts val="1800"/>
              <a:buChar char="●"/>
            </a:pPr>
            <a:r>
              <a:rPr lang="de" b="1">
                <a:solidFill>
                  <a:schemeClr val="dk1"/>
                </a:solidFill>
              </a:rPr>
              <a:t>Wieso?</a:t>
            </a:r>
            <a:r>
              <a:rPr lang="de" sz="1400">
                <a:solidFill>
                  <a:schemeClr val="dk1"/>
                </a:solidFill>
              </a:rPr>
              <a:t> </a:t>
            </a:r>
            <a:endParaRPr sz="1400">
              <a:solidFill>
                <a:schemeClr val="dk1"/>
              </a:solidFill>
            </a:endParaRPr>
          </a:p>
          <a:p>
            <a:pPr marL="914400" lvl="1" indent="-317500" algn="l" rtl="0">
              <a:spcBef>
                <a:spcPts val="0"/>
              </a:spcBef>
              <a:spcAft>
                <a:spcPts val="0"/>
              </a:spcAft>
              <a:buClr>
                <a:schemeClr val="dk1"/>
              </a:buClr>
              <a:buSzPts val="1400"/>
              <a:buChar char="○"/>
            </a:pPr>
            <a:r>
              <a:rPr lang="de" sz="1400">
                <a:solidFill>
                  <a:schemeClr val="dk1"/>
                </a:solidFill>
              </a:rPr>
              <a:t>Bewusstsein für Thema Wasser bei der jüngeren Generation schaffen</a:t>
            </a:r>
            <a:endParaRPr sz="1400">
              <a:solidFill>
                <a:schemeClr val="dk1"/>
              </a:solidFill>
            </a:endParaRPr>
          </a:p>
          <a:p>
            <a:pPr marL="457200" lvl="0" indent="-342900" algn="l" rtl="0">
              <a:spcBef>
                <a:spcPts val="0"/>
              </a:spcBef>
              <a:spcAft>
                <a:spcPts val="0"/>
              </a:spcAft>
              <a:buClr>
                <a:schemeClr val="dk1"/>
              </a:buClr>
              <a:buSzPts val="1800"/>
              <a:buChar char="●"/>
            </a:pPr>
            <a:r>
              <a:rPr lang="de" b="1">
                <a:solidFill>
                  <a:schemeClr val="dk1"/>
                </a:solidFill>
              </a:rPr>
              <a:t>Warum? </a:t>
            </a:r>
            <a:endParaRPr b="1">
              <a:solidFill>
                <a:schemeClr val="dk1"/>
              </a:solidFill>
            </a:endParaRPr>
          </a:p>
          <a:p>
            <a:pPr marL="914400" lvl="1" indent="-317500" algn="l" rtl="0">
              <a:spcBef>
                <a:spcPts val="0"/>
              </a:spcBef>
              <a:spcAft>
                <a:spcPts val="0"/>
              </a:spcAft>
              <a:buClr>
                <a:schemeClr val="dk1"/>
              </a:buClr>
              <a:buSzPts val="1400"/>
              <a:buChar char="○"/>
            </a:pPr>
            <a:r>
              <a:rPr lang="de" sz="1400">
                <a:solidFill>
                  <a:schemeClr val="dk1"/>
                </a:solidFill>
              </a:rPr>
              <a:t>Geberit will sich lokal engagieren → Bildung in lokalen Schulen unterstützen</a:t>
            </a:r>
            <a:endParaRPr sz="1400">
              <a:solidFill>
                <a:schemeClr val="dk1"/>
              </a:solidFill>
            </a:endParaRPr>
          </a:p>
        </p:txBody>
      </p:sp>
      <p:sp>
        <p:nvSpPr>
          <p:cNvPr id="163" name="Google Shape;16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Unterlagen - Inhalt</a:t>
            </a:r>
            <a:endParaRPr/>
          </a:p>
        </p:txBody>
      </p:sp>
      <p:sp>
        <p:nvSpPr>
          <p:cNvPr id="169" name="Google Shape;16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de"/>
              <a:t>Wissen über Wasser</a:t>
            </a:r>
            <a:endParaRPr/>
          </a:p>
          <a:p>
            <a:pPr marL="914400" lvl="1" indent="-317500" algn="l" rtl="0">
              <a:spcBef>
                <a:spcPts val="0"/>
              </a:spcBef>
              <a:spcAft>
                <a:spcPts val="0"/>
              </a:spcAft>
              <a:buSzPts val="1400"/>
              <a:buAutoNum type="alphaLcPeriod"/>
            </a:pPr>
            <a:r>
              <a:rPr lang="de"/>
              <a:t>Was ist Wasser?</a:t>
            </a:r>
            <a:endParaRPr/>
          </a:p>
          <a:p>
            <a:pPr marL="914400" lvl="1" indent="-317500" algn="l" rtl="0">
              <a:spcBef>
                <a:spcPts val="0"/>
              </a:spcBef>
              <a:spcAft>
                <a:spcPts val="0"/>
              </a:spcAft>
              <a:buSzPts val="1400"/>
              <a:buAutoNum type="alphaLcPeriod"/>
            </a:pPr>
            <a:r>
              <a:rPr lang="de"/>
              <a:t>Wasserverbrauch</a:t>
            </a:r>
            <a:endParaRPr/>
          </a:p>
          <a:p>
            <a:pPr marL="914400" lvl="1" indent="-317500" algn="l" rtl="0">
              <a:spcBef>
                <a:spcPts val="0"/>
              </a:spcBef>
              <a:spcAft>
                <a:spcPts val="0"/>
              </a:spcAft>
              <a:buSzPts val="1400"/>
              <a:buAutoNum type="alphaLcPeriod"/>
            </a:pPr>
            <a:r>
              <a:rPr lang="de"/>
              <a:t>Richtlinien</a:t>
            </a:r>
            <a:endParaRPr/>
          </a:p>
          <a:p>
            <a:pPr marL="457200" lvl="0" indent="-342900" algn="l" rtl="0">
              <a:spcBef>
                <a:spcPts val="0"/>
              </a:spcBef>
              <a:spcAft>
                <a:spcPts val="0"/>
              </a:spcAft>
              <a:buSzPts val="1800"/>
              <a:buAutoNum type="arabicPeriod"/>
            </a:pPr>
            <a:r>
              <a:rPr lang="de"/>
              <a:t>Ausflugsmöglichkeiten</a:t>
            </a:r>
            <a:endParaRPr/>
          </a:p>
          <a:p>
            <a:pPr marL="914400" lvl="1" indent="-317500" algn="l" rtl="0">
              <a:spcBef>
                <a:spcPts val="0"/>
              </a:spcBef>
              <a:spcAft>
                <a:spcPts val="0"/>
              </a:spcAft>
              <a:buSzPts val="1400"/>
              <a:buAutoNum type="alphaLcPeriod"/>
            </a:pPr>
            <a:r>
              <a:rPr lang="de"/>
              <a:t>Klärwasseranlage</a:t>
            </a:r>
            <a:endParaRPr/>
          </a:p>
          <a:p>
            <a:pPr marL="914400" lvl="1" indent="-317500" algn="l" rtl="0">
              <a:spcBef>
                <a:spcPts val="0"/>
              </a:spcBef>
              <a:spcAft>
                <a:spcPts val="0"/>
              </a:spcAft>
              <a:buSzPts val="1400"/>
              <a:buAutoNum type="alphaLcPeriod"/>
            </a:pPr>
            <a:r>
              <a:rPr lang="de"/>
              <a:t>Trennwassersystem</a:t>
            </a:r>
            <a:endParaRPr/>
          </a:p>
          <a:p>
            <a:pPr marL="914400" lvl="1" indent="-317500" algn="l" rtl="0">
              <a:spcBef>
                <a:spcPts val="0"/>
              </a:spcBef>
              <a:spcAft>
                <a:spcPts val="0"/>
              </a:spcAft>
              <a:buSzPts val="1400"/>
              <a:buAutoNum type="alphaLcPeriod"/>
            </a:pPr>
            <a:r>
              <a:rPr lang="de"/>
              <a:t>Quelle</a:t>
            </a:r>
            <a:endParaRPr/>
          </a:p>
          <a:p>
            <a:pPr marL="457200" lvl="0" indent="-342900" algn="l" rtl="0">
              <a:spcBef>
                <a:spcPts val="0"/>
              </a:spcBef>
              <a:spcAft>
                <a:spcPts val="0"/>
              </a:spcAft>
              <a:buSzPts val="1800"/>
              <a:buAutoNum type="arabicPeriod"/>
            </a:pPr>
            <a:r>
              <a:rPr lang="de"/>
              <a:t>Praxis </a:t>
            </a:r>
            <a:endParaRPr/>
          </a:p>
          <a:p>
            <a:pPr marL="914400" lvl="1" indent="-317500" algn="l" rtl="0">
              <a:spcBef>
                <a:spcPts val="0"/>
              </a:spcBef>
              <a:spcAft>
                <a:spcPts val="0"/>
              </a:spcAft>
              <a:buSzPts val="1400"/>
              <a:buAutoNum type="alphaLcPeriod"/>
            </a:pPr>
            <a:r>
              <a:rPr lang="de"/>
              <a:t>Selfie Kampagne</a:t>
            </a:r>
            <a:endParaRPr/>
          </a:p>
          <a:p>
            <a:pPr marL="914400" lvl="1" indent="-317500" algn="l" rtl="0">
              <a:spcBef>
                <a:spcPts val="0"/>
              </a:spcBef>
              <a:spcAft>
                <a:spcPts val="0"/>
              </a:spcAft>
              <a:buSzPts val="1400"/>
              <a:buAutoNum type="alphaLcPeriod"/>
            </a:pPr>
            <a:r>
              <a:rPr lang="de"/>
              <a:t>Übungen</a:t>
            </a:r>
            <a:endParaRPr/>
          </a:p>
        </p:txBody>
      </p:sp>
      <p:sp>
        <p:nvSpPr>
          <p:cNvPr id="170" name="Google Shape;17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15</a:t>
            </a:fld>
            <a:endParaRPr/>
          </a:p>
        </p:txBody>
      </p:sp>
      <p:pic>
        <p:nvPicPr>
          <p:cNvPr id="171" name="Google Shape;171;p27"/>
          <p:cNvPicPr preferRelativeResize="0"/>
          <p:nvPr/>
        </p:nvPicPr>
        <p:blipFill>
          <a:blip r:embed="rId3">
            <a:alphaModFix/>
          </a:blip>
          <a:stretch>
            <a:fillRect/>
          </a:stretch>
        </p:blipFill>
        <p:spPr>
          <a:xfrm>
            <a:off x="6165150" y="2760050"/>
            <a:ext cx="2529949" cy="142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Kommunikationsinstrumente</a:t>
            </a:r>
            <a:endParaRPr/>
          </a:p>
        </p:txBody>
      </p:sp>
      <p:sp>
        <p:nvSpPr>
          <p:cNvPr id="177" name="Google Shape;17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de">
                <a:solidFill>
                  <a:schemeClr val="dk1"/>
                </a:solidFill>
              </a:rPr>
              <a:t>Pressemitteilung/Ankündigung zu Beginn</a:t>
            </a:r>
            <a:endParaRPr>
              <a:solidFill>
                <a:schemeClr val="dk1"/>
              </a:solidFill>
            </a:endParaRPr>
          </a:p>
          <a:p>
            <a:pPr marL="0" lvl="0" indent="0" algn="l" rtl="0">
              <a:spcBef>
                <a:spcPts val="1600"/>
              </a:spcBef>
              <a:spcAft>
                <a:spcPts val="0"/>
              </a:spcAft>
              <a:buNone/>
            </a:pPr>
            <a:endParaRPr>
              <a:solidFill>
                <a:schemeClr val="dk1"/>
              </a:solidFill>
            </a:endParaRPr>
          </a:p>
          <a:p>
            <a:pPr marL="457200" lvl="0" indent="-342900" algn="l" rtl="0">
              <a:spcBef>
                <a:spcPts val="1600"/>
              </a:spcBef>
              <a:spcAft>
                <a:spcPts val="0"/>
              </a:spcAft>
              <a:buClr>
                <a:schemeClr val="dk1"/>
              </a:buClr>
              <a:buSzPts val="1800"/>
              <a:buChar char="●"/>
            </a:pPr>
            <a:r>
              <a:rPr lang="de">
                <a:solidFill>
                  <a:schemeClr val="dk1"/>
                </a:solidFill>
              </a:rPr>
              <a:t>Website </a:t>
            </a:r>
            <a:endParaRPr>
              <a:solidFill>
                <a:schemeClr val="dk1"/>
              </a:solidFill>
            </a:endParaRPr>
          </a:p>
        </p:txBody>
      </p:sp>
      <p:sp>
        <p:nvSpPr>
          <p:cNvPr id="178" name="Google Shape;17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body" idx="1"/>
          </p:nvPr>
        </p:nvSpPr>
        <p:spPr>
          <a:xfrm>
            <a:off x="311700" y="1276625"/>
            <a:ext cx="8520600" cy="23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u="sng">
              <a:solidFill>
                <a:srgbClr val="FFFFFF"/>
              </a:solidFill>
            </a:endParaRPr>
          </a:p>
          <a:p>
            <a:pPr marL="457200" lvl="0" indent="-342900" algn="l" rtl="0">
              <a:lnSpc>
                <a:spcPct val="150000"/>
              </a:lnSpc>
              <a:spcBef>
                <a:spcPts val="1600"/>
              </a:spcBef>
              <a:spcAft>
                <a:spcPts val="0"/>
              </a:spcAft>
              <a:buClr>
                <a:srgbClr val="FFFFFF"/>
              </a:buClr>
              <a:buSzPts val="1800"/>
              <a:buChar char="●"/>
            </a:pPr>
            <a:r>
              <a:rPr lang="de">
                <a:solidFill>
                  <a:srgbClr val="FFFFFF"/>
                </a:solidFill>
              </a:rPr>
              <a:t>Schülerinnen und Schüler</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Prüfung </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de">
                <a:solidFill>
                  <a:srgbClr val="FFFFFF"/>
                </a:solidFill>
              </a:rPr>
              <a:t>Lehrer</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Fragebogen/ Feedback online</a:t>
            </a:r>
            <a:endParaRPr>
              <a:solidFill>
                <a:srgbClr val="FFFFFF"/>
              </a:solidFill>
            </a:endParaRPr>
          </a:p>
        </p:txBody>
      </p:sp>
      <p:sp>
        <p:nvSpPr>
          <p:cNvPr id="184" name="Google Shape;18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17</a:t>
            </a:fld>
            <a:endParaRPr/>
          </a:p>
        </p:txBody>
      </p:sp>
      <p:pic>
        <p:nvPicPr>
          <p:cNvPr id="185" name="Google Shape;185;p29"/>
          <p:cNvPicPr preferRelativeResize="0"/>
          <p:nvPr/>
        </p:nvPicPr>
        <p:blipFill>
          <a:blip r:embed="rId3">
            <a:alphaModFix/>
          </a:blip>
          <a:stretch>
            <a:fillRect/>
          </a:stretch>
        </p:blipFill>
        <p:spPr>
          <a:xfrm>
            <a:off x="5892824" y="1482199"/>
            <a:ext cx="1082325" cy="1082325"/>
          </a:xfrm>
          <a:prstGeom prst="rect">
            <a:avLst/>
          </a:prstGeom>
          <a:noFill/>
          <a:ln>
            <a:noFill/>
          </a:ln>
        </p:spPr>
      </p:pic>
      <p:sp>
        <p:nvSpPr>
          <p:cNvPr id="186" name="Google Shape;186;p29"/>
          <p:cNvSpPr txBox="1"/>
          <p:nvPr/>
        </p:nvSpPr>
        <p:spPr>
          <a:xfrm>
            <a:off x="444050" y="499550"/>
            <a:ext cx="8028300" cy="8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de" sz="2400" u="sng">
                <a:solidFill>
                  <a:schemeClr val="dk1"/>
                </a:solidFill>
              </a:rPr>
              <a:t>Erfolgsmessung</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Herausforderungen</a:t>
            </a:r>
            <a:endParaRPr/>
          </a:p>
        </p:txBody>
      </p:sp>
      <p:sp>
        <p:nvSpPr>
          <p:cNvPr id="192" name="Google Shape;19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de">
                <a:solidFill>
                  <a:schemeClr val="dk1"/>
                </a:solidFill>
              </a:rPr>
              <a:t>Kein Platz in Lehrplan</a:t>
            </a:r>
            <a:endParaRPr>
              <a:solidFill>
                <a:schemeClr val="dk1"/>
              </a:solidFill>
            </a:endParaRPr>
          </a:p>
          <a:p>
            <a:pPr marL="0" lvl="0" indent="0" algn="l" rtl="0">
              <a:spcBef>
                <a:spcPts val="1600"/>
              </a:spcBef>
              <a:spcAft>
                <a:spcPts val="0"/>
              </a:spcAft>
              <a:buNone/>
            </a:pPr>
            <a:endParaRPr>
              <a:solidFill>
                <a:schemeClr val="dk1"/>
              </a:solidFill>
            </a:endParaRPr>
          </a:p>
          <a:p>
            <a:pPr marL="457200" lvl="0" indent="-342900" algn="l" rtl="0">
              <a:spcBef>
                <a:spcPts val="1600"/>
              </a:spcBef>
              <a:spcAft>
                <a:spcPts val="0"/>
              </a:spcAft>
              <a:buClr>
                <a:schemeClr val="dk1"/>
              </a:buClr>
              <a:buSzPts val="1800"/>
              <a:buChar char="●"/>
            </a:pPr>
            <a:r>
              <a:rPr lang="de">
                <a:solidFill>
                  <a:schemeClr val="dk1"/>
                </a:solidFill>
              </a:rPr>
              <a:t>Thema drängt sich zu stark auf</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r>
              <a:rPr lang="de">
                <a:solidFill>
                  <a:schemeClr val="dk1"/>
                </a:solidFill>
              </a:rPr>
              <a:t>→ Unterlagen möglichst attraktiv gestalten </a:t>
            </a:r>
            <a:endParaRPr>
              <a:solidFill>
                <a:schemeClr val="dk1"/>
              </a:solidFill>
            </a:endParaRPr>
          </a:p>
        </p:txBody>
      </p:sp>
      <p:sp>
        <p:nvSpPr>
          <p:cNvPr id="193" name="Google Shape;19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18</a:t>
            </a:fld>
            <a:endParaRPr/>
          </a:p>
        </p:txBody>
      </p:sp>
      <p:pic>
        <p:nvPicPr>
          <p:cNvPr id="194" name="Google Shape;194;p30"/>
          <p:cNvPicPr preferRelativeResize="0"/>
          <p:nvPr/>
        </p:nvPicPr>
        <p:blipFill>
          <a:blip r:embed="rId3">
            <a:alphaModFix/>
          </a:blip>
          <a:stretch>
            <a:fillRect/>
          </a:stretch>
        </p:blipFill>
        <p:spPr>
          <a:xfrm>
            <a:off x="4827400" y="1425325"/>
            <a:ext cx="4004900" cy="1793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Ausblick und Fragen </a:t>
            </a:r>
            <a:endParaRPr/>
          </a:p>
        </p:txBody>
      </p:sp>
      <p:sp>
        <p:nvSpPr>
          <p:cNvPr id="200" name="Google Shape;20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de">
                <a:solidFill>
                  <a:srgbClr val="FFFFFF"/>
                </a:solidFill>
              </a:rPr>
              <a:t>Wir glauben, dass diese Projekte gut realisierbar sind</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Erfolgsmessung von Pilotprojekt gibt Aufschluss über Sinnhaftigkeit &amp; Wiederholbarkeit</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Projekt 2 ist langfristig, Aufwand lohnt sich</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Lokale Aufmerksamkeit macht Geberit in Schweizer Märkten noch stärker</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Lokale Aufmerksamkeit sichert Zukunft bezüglich qualifiziertem Nachwuchs </a:t>
            </a:r>
            <a:endParaRPr>
              <a:solidFill>
                <a:srgbClr val="FFFFFF"/>
              </a:solidFill>
            </a:endParaRPr>
          </a:p>
          <a:p>
            <a:pPr marL="0" lvl="0" indent="0" algn="l" rtl="0">
              <a:spcBef>
                <a:spcPts val="1600"/>
              </a:spcBef>
              <a:spcAft>
                <a:spcPts val="0"/>
              </a:spcAft>
              <a:buNone/>
            </a:pPr>
            <a:endParaRPr>
              <a:solidFill>
                <a:srgbClr val="FFFFFF"/>
              </a:solidFill>
            </a:endParaRPr>
          </a:p>
          <a:p>
            <a:pPr marL="457200" lvl="0" indent="-342900" algn="l" rtl="0">
              <a:spcBef>
                <a:spcPts val="1600"/>
              </a:spcBef>
              <a:spcAft>
                <a:spcPts val="0"/>
              </a:spcAft>
              <a:buSzPts val="1800"/>
              <a:buChar char="●"/>
            </a:pPr>
            <a:r>
              <a:rPr lang="de">
                <a:solidFill>
                  <a:srgbClr val="FFFFFF"/>
                </a:solidFill>
              </a:rPr>
              <a:t>...und jetzt dürfen Sie Ihre Fragen stellen </a:t>
            </a:r>
            <a:r>
              <a:rPr lang="de"/>
              <a:t>🙋😊</a:t>
            </a:r>
            <a:endParaRPr/>
          </a:p>
        </p:txBody>
      </p:sp>
      <p:sp>
        <p:nvSpPr>
          <p:cNvPr id="201" name="Google Shape;20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Inhalt</a:t>
            </a: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AutoNum type="arabicPeriod"/>
            </a:pPr>
            <a:r>
              <a:rPr lang="de">
                <a:solidFill>
                  <a:srgbClr val="FFFFFF"/>
                </a:solidFill>
              </a:rPr>
              <a:t>Einleitung  </a:t>
            </a:r>
            <a:endParaRPr>
              <a:solidFill>
                <a:srgbClr val="FFFFFF"/>
              </a:solidFill>
            </a:endParaRPr>
          </a:p>
          <a:p>
            <a:pPr marL="457200" lvl="0" indent="-342900" algn="l" rtl="0">
              <a:lnSpc>
                <a:spcPct val="115000"/>
              </a:lnSpc>
              <a:spcBef>
                <a:spcPts val="0"/>
              </a:spcBef>
              <a:spcAft>
                <a:spcPts val="0"/>
              </a:spcAft>
              <a:buClr>
                <a:srgbClr val="FFFFFF"/>
              </a:buClr>
              <a:buSzPts val="1800"/>
              <a:buAutoNum type="arabicPeriod"/>
            </a:pPr>
            <a:r>
              <a:rPr lang="de">
                <a:solidFill>
                  <a:srgbClr val="FFFFFF"/>
                </a:solidFill>
              </a:rPr>
              <a:t>Was machen wir bereits? Was macht die Konkurrenz?</a:t>
            </a:r>
            <a:endParaRPr>
              <a:solidFill>
                <a:srgbClr val="FFFFFF"/>
              </a:solidFill>
            </a:endParaRPr>
          </a:p>
          <a:p>
            <a:pPr marL="457200" lvl="0" indent="-342900" algn="l" rtl="0">
              <a:lnSpc>
                <a:spcPct val="115000"/>
              </a:lnSpc>
              <a:spcBef>
                <a:spcPts val="0"/>
              </a:spcBef>
              <a:spcAft>
                <a:spcPts val="0"/>
              </a:spcAft>
              <a:buClr>
                <a:srgbClr val="FFFFFF"/>
              </a:buClr>
              <a:buSzPts val="1800"/>
              <a:buAutoNum type="arabicPeriod"/>
            </a:pPr>
            <a:r>
              <a:rPr lang="de">
                <a:solidFill>
                  <a:srgbClr val="FFFFFF"/>
                </a:solidFill>
              </a:rPr>
              <a:t>Unsere Ziele (SMART Analyse)</a:t>
            </a:r>
            <a:endParaRPr>
              <a:solidFill>
                <a:srgbClr val="FFFFFF"/>
              </a:solidFill>
            </a:endParaRPr>
          </a:p>
          <a:p>
            <a:pPr marL="0" lvl="0" indent="0" algn="l" rtl="0">
              <a:lnSpc>
                <a:spcPct val="115000"/>
              </a:lnSpc>
              <a:spcBef>
                <a:spcPts val="1600"/>
              </a:spcBef>
              <a:spcAft>
                <a:spcPts val="0"/>
              </a:spcAft>
              <a:buNone/>
            </a:pPr>
            <a:r>
              <a:rPr lang="de" b="1" u="sng">
                <a:solidFill>
                  <a:srgbClr val="FFFFFF"/>
                </a:solidFill>
              </a:rPr>
              <a:t>1. Projekt </a:t>
            </a:r>
            <a:endParaRPr b="1" u="sng">
              <a:solidFill>
                <a:srgbClr val="FFFFFF"/>
              </a:solidFill>
            </a:endParaRPr>
          </a:p>
          <a:p>
            <a:pPr marL="457200" lvl="0" indent="-342900" algn="l" rtl="0">
              <a:lnSpc>
                <a:spcPct val="115000"/>
              </a:lnSpc>
              <a:spcBef>
                <a:spcPts val="1600"/>
              </a:spcBef>
              <a:spcAft>
                <a:spcPts val="0"/>
              </a:spcAft>
              <a:buClr>
                <a:srgbClr val="FFFFFF"/>
              </a:buClr>
              <a:buSzPts val="1800"/>
              <a:buAutoNum type="arabicPeriod"/>
            </a:pPr>
            <a:r>
              <a:rPr lang="de">
                <a:solidFill>
                  <a:srgbClr val="FFFFFF"/>
                </a:solidFill>
              </a:rPr>
              <a:t>Strategie und Massnahmen</a:t>
            </a:r>
            <a:endParaRPr>
              <a:solidFill>
                <a:srgbClr val="FFFFFF"/>
              </a:solidFill>
            </a:endParaRPr>
          </a:p>
          <a:p>
            <a:pPr marL="457200" lvl="0" indent="-342900" algn="l" rtl="0">
              <a:lnSpc>
                <a:spcPct val="115000"/>
              </a:lnSpc>
              <a:spcBef>
                <a:spcPts val="0"/>
              </a:spcBef>
              <a:spcAft>
                <a:spcPts val="0"/>
              </a:spcAft>
              <a:buClr>
                <a:srgbClr val="FFFFFF"/>
              </a:buClr>
              <a:buSzPts val="1800"/>
              <a:buAutoNum type="arabicPeriod"/>
            </a:pPr>
            <a:r>
              <a:rPr lang="de">
                <a:solidFill>
                  <a:srgbClr val="FFFFFF"/>
                </a:solidFill>
              </a:rPr>
              <a:t>Kommunikationsinstrumente und Erfolgsmessung </a:t>
            </a:r>
            <a:endParaRPr>
              <a:solidFill>
                <a:srgbClr val="FFFFFF"/>
              </a:solidFill>
            </a:endParaRPr>
          </a:p>
          <a:p>
            <a:pPr marL="0" lvl="0" indent="0" algn="l" rtl="0">
              <a:lnSpc>
                <a:spcPct val="115000"/>
              </a:lnSpc>
              <a:spcBef>
                <a:spcPts val="1600"/>
              </a:spcBef>
              <a:spcAft>
                <a:spcPts val="0"/>
              </a:spcAft>
              <a:buNone/>
            </a:pPr>
            <a:r>
              <a:rPr lang="de" b="1" u="sng">
                <a:solidFill>
                  <a:srgbClr val="FFFFFF"/>
                </a:solidFill>
              </a:rPr>
              <a:t>2. Projekt</a:t>
            </a:r>
            <a:endParaRPr b="1" u="sng">
              <a:solidFill>
                <a:srgbClr val="FFFFFF"/>
              </a:solidFill>
            </a:endParaRPr>
          </a:p>
          <a:p>
            <a:pPr marL="0" lvl="0" indent="0" algn="l" rtl="0">
              <a:lnSpc>
                <a:spcPct val="115000"/>
              </a:lnSpc>
              <a:spcBef>
                <a:spcPts val="1600"/>
              </a:spcBef>
              <a:spcAft>
                <a:spcPts val="0"/>
              </a:spcAft>
              <a:buNone/>
            </a:pPr>
            <a:r>
              <a:rPr lang="de">
                <a:solidFill>
                  <a:srgbClr val="FFFFFF"/>
                </a:solidFill>
              </a:rPr>
              <a:t>6. Strategie und Massnahmen</a:t>
            </a:r>
            <a:br>
              <a:rPr lang="de">
                <a:solidFill>
                  <a:srgbClr val="FFFFFF"/>
                </a:solidFill>
              </a:rPr>
            </a:br>
            <a:r>
              <a:rPr lang="de">
                <a:solidFill>
                  <a:srgbClr val="FFFFFF"/>
                </a:solidFill>
              </a:rPr>
              <a:t>7. Kommunikationsinstrumente und Erfolgsmessung</a:t>
            </a:r>
            <a:endParaRPr>
              <a:solidFill>
                <a:srgbClr val="FFFFFF"/>
              </a:solidFill>
            </a:endParaRPr>
          </a:p>
          <a:p>
            <a:pPr marL="0" lvl="0" indent="0" algn="l" rtl="0">
              <a:lnSpc>
                <a:spcPct val="115000"/>
              </a:lnSpc>
              <a:spcBef>
                <a:spcPts val="1600"/>
              </a:spcBef>
              <a:spcAft>
                <a:spcPts val="0"/>
              </a:spcAft>
              <a:buNone/>
            </a:pPr>
            <a:endParaRPr>
              <a:solidFill>
                <a:srgbClr val="FFFFFF"/>
              </a:solidFill>
            </a:endParaRPr>
          </a:p>
          <a:p>
            <a:pPr marL="0" lvl="0" indent="0" algn="l" rtl="0">
              <a:lnSpc>
                <a:spcPct val="115000"/>
              </a:lnSpc>
              <a:spcBef>
                <a:spcPts val="1600"/>
              </a:spcBef>
              <a:spcAft>
                <a:spcPts val="1600"/>
              </a:spcAft>
              <a:buNone/>
            </a:pPr>
            <a:endParaRPr>
              <a:solidFill>
                <a:srgbClr val="FFFFFF"/>
              </a:solidFill>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Was macht Geberit?</a:t>
            </a: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de" sz="1400">
                <a:solidFill>
                  <a:srgbClr val="FFFFFF"/>
                </a:solidFill>
              </a:rPr>
              <a:t>Nachhaltigkeit in Produktion und Produkte, Beschaffung und Logistik</a:t>
            </a:r>
            <a:br>
              <a:rPr lang="de" sz="1400">
                <a:solidFill>
                  <a:srgbClr val="FFFFFF"/>
                </a:solidFill>
              </a:rPr>
            </a:br>
            <a:endParaRPr sz="1400">
              <a:solidFill>
                <a:srgbClr val="FFFFFF"/>
              </a:solidFill>
            </a:endParaRPr>
          </a:p>
          <a:p>
            <a:pPr marL="457200" lvl="0" indent="-317500" algn="l" rtl="0">
              <a:spcBef>
                <a:spcPts val="0"/>
              </a:spcBef>
              <a:spcAft>
                <a:spcPts val="0"/>
              </a:spcAft>
              <a:buClr>
                <a:srgbClr val="FFFFFF"/>
              </a:buClr>
              <a:buSzPts val="1400"/>
              <a:buChar char="●"/>
            </a:pPr>
            <a:r>
              <a:rPr lang="de" sz="1400">
                <a:solidFill>
                  <a:srgbClr val="FFFFFF"/>
                </a:solidFill>
              </a:rPr>
              <a:t>Umweltfreundlichkeit, Ressourceneffizienz, Arbeitssicherheit und Innovationsdenken als Schlüsselfaktoren für Geberits Nachhaltigkeitsstrategie </a:t>
            </a:r>
            <a:br>
              <a:rPr lang="de" sz="1400">
                <a:solidFill>
                  <a:srgbClr val="FFFFFF"/>
                </a:solidFill>
              </a:rPr>
            </a:br>
            <a:endParaRPr sz="1400">
              <a:solidFill>
                <a:srgbClr val="FFFFFF"/>
              </a:solidFill>
            </a:endParaRPr>
          </a:p>
          <a:p>
            <a:pPr marL="457200" lvl="0" indent="-317500" algn="l" rtl="0">
              <a:spcBef>
                <a:spcPts val="0"/>
              </a:spcBef>
              <a:spcAft>
                <a:spcPts val="0"/>
              </a:spcAft>
              <a:buClr>
                <a:srgbClr val="FFFFFF"/>
              </a:buClr>
              <a:buSzPts val="1400"/>
              <a:buChar char="●"/>
            </a:pPr>
            <a:r>
              <a:rPr lang="de" sz="1400">
                <a:solidFill>
                  <a:srgbClr val="FFFFFF"/>
                </a:solidFill>
              </a:rPr>
              <a:t>Förderung von Mitarbeitenden </a:t>
            </a:r>
            <a:br>
              <a:rPr lang="de" sz="1400">
                <a:solidFill>
                  <a:srgbClr val="FFFFFF"/>
                </a:solidFill>
              </a:rPr>
            </a:br>
            <a:endParaRPr sz="1400">
              <a:solidFill>
                <a:srgbClr val="FFFFFF"/>
              </a:solidFill>
            </a:endParaRPr>
          </a:p>
          <a:p>
            <a:pPr marL="457200" lvl="0" indent="-317500" algn="l" rtl="0">
              <a:spcBef>
                <a:spcPts val="0"/>
              </a:spcBef>
              <a:spcAft>
                <a:spcPts val="0"/>
              </a:spcAft>
              <a:buClr>
                <a:srgbClr val="FFFFFF"/>
              </a:buClr>
              <a:buSzPts val="1400"/>
              <a:buChar char="●"/>
            </a:pPr>
            <a:r>
              <a:rPr lang="de" sz="1400">
                <a:solidFill>
                  <a:srgbClr val="FFFFFF"/>
                </a:solidFill>
              </a:rPr>
              <a:t>Soziales Engagement      Bessere sanitäre Grundversorgung für Menschen in Entwicklungsländern. Geld &amp; Material, Hilfe vor Ort durch Mitarbeiter</a:t>
            </a:r>
            <a:br>
              <a:rPr lang="de" sz="1400">
                <a:solidFill>
                  <a:srgbClr val="FFFFFF"/>
                </a:solidFill>
              </a:rPr>
            </a:br>
            <a:endParaRPr sz="1400">
              <a:solidFill>
                <a:srgbClr val="FFFFFF"/>
              </a:solidFill>
            </a:endParaRPr>
          </a:p>
          <a:p>
            <a:pPr marL="457200" lvl="0" indent="-317500" algn="l" rtl="0">
              <a:lnSpc>
                <a:spcPct val="110000"/>
              </a:lnSpc>
              <a:spcBef>
                <a:spcPts val="600"/>
              </a:spcBef>
              <a:spcAft>
                <a:spcPts val="0"/>
              </a:spcAft>
              <a:buClr>
                <a:srgbClr val="F3F3F3"/>
              </a:buClr>
              <a:buSzPts val="1400"/>
              <a:buChar char="●"/>
            </a:pPr>
            <a:r>
              <a:rPr lang="de" sz="1400">
                <a:solidFill>
                  <a:srgbClr val="F3F3F3"/>
                </a:solidFill>
              </a:rPr>
              <a:t>Soziales Engagement durch Partnerschaften mit Helvetas und ,,Swiss Water Partnership’’</a:t>
            </a:r>
            <a:endParaRPr sz="1400">
              <a:solidFill>
                <a:srgbClr val="000000"/>
              </a:solidFill>
              <a:highlight>
                <a:srgbClr val="FFFFFF"/>
              </a:highlight>
            </a:endParaRPr>
          </a:p>
          <a:p>
            <a:pPr marL="0" lvl="0" indent="0" algn="l" rtl="0">
              <a:spcBef>
                <a:spcPts val="1000"/>
              </a:spcBef>
              <a:spcAft>
                <a:spcPts val="0"/>
              </a:spcAft>
              <a:buNone/>
            </a:pPr>
            <a:endParaRPr/>
          </a:p>
          <a:p>
            <a:pPr marL="0" lvl="0" indent="0" algn="l" rtl="0">
              <a:spcBef>
                <a:spcPts val="1600"/>
              </a:spcBef>
              <a:spcAft>
                <a:spcPts val="1600"/>
              </a:spcAft>
              <a:buNone/>
            </a:pPr>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3</a:t>
            </a:fld>
            <a:endParaRPr/>
          </a:p>
        </p:txBody>
      </p:sp>
      <p:sp>
        <p:nvSpPr>
          <p:cNvPr id="73" name="Google Shape;73;p15"/>
          <p:cNvSpPr/>
          <p:nvPr/>
        </p:nvSpPr>
        <p:spPr>
          <a:xfrm>
            <a:off x="2672300" y="3032475"/>
            <a:ext cx="201000" cy="10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Was macht der Wettbewerb?</a:t>
            </a:r>
            <a:endParaRPr/>
          </a:p>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152475"/>
            <a:ext cx="8520600" cy="3614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de" sz="1400" b="1">
                <a:solidFill>
                  <a:srgbClr val="FFFFFF"/>
                </a:solidFill>
              </a:rPr>
              <a:t>Grohe</a:t>
            </a:r>
            <a:r>
              <a:rPr lang="de" sz="1400">
                <a:solidFill>
                  <a:srgbClr val="FFFFFF"/>
                </a:solidFill>
              </a:rPr>
              <a:t>: Nachhaltigkeit, wassersparende Selbstschlussarmaturen für Entwicklungsländer, Sanitärinstallateur in Indien, Säuberungsaktion in Indien, lokales Engagement in Vereinen</a:t>
            </a:r>
            <a:br>
              <a:rPr lang="de" sz="1400">
                <a:solidFill>
                  <a:srgbClr val="FFFFFF"/>
                </a:solidFill>
              </a:rPr>
            </a:br>
            <a:endParaRPr sz="1400">
              <a:solidFill>
                <a:srgbClr val="FFFFFF"/>
              </a:solidFill>
            </a:endParaRPr>
          </a:p>
          <a:p>
            <a:pPr marL="457200" lvl="0" indent="-317500" algn="l" rtl="0">
              <a:spcBef>
                <a:spcPts val="0"/>
              </a:spcBef>
              <a:spcAft>
                <a:spcPts val="0"/>
              </a:spcAft>
              <a:buClr>
                <a:srgbClr val="FFFFFF"/>
              </a:buClr>
              <a:buSzPts val="1400"/>
              <a:buChar char="●"/>
            </a:pPr>
            <a:r>
              <a:rPr lang="de" sz="1400" b="1">
                <a:solidFill>
                  <a:srgbClr val="FFFFFF"/>
                </a:solidFill>
              </a:rPr>
              <a:t>Viega</a:t>
            </a:r>
            <a:r>
              <a:rPr lang="de" sz="1400">
                <a:solidFill>
                  <a:srgbClr val="FFFFFF"/>
                </a:solidFill>
              </a:rPr>
              <a:t>: Seminare zum Erhalt der Trinkwassergüte, Nachhaltigkeit durch Energieeffizienz und Entwicklung </a:t>
            </a:r>
            <a:br>
              <a:rPr lang="de" sz="1400">
                <a:solidFill>
                  <a:srgbClr val="FFFFFF"/>
                </a:solidFill>
              </a:rPr>
            </a:br>
            <a:endParaRPr sz="1400">
              <a:solidFill>
                <a:srgbClr val="FFFFFF"/>
              </a:solidFill>
            </a:endParaRPr>
          </a:p>
          <a:p>
            <a:pPr marL="457200" lvl="0" indent="-317500" algn="l" rtl="0">
              <a:spcBef>
                <a:spcPts val="0"/>
              </a:spcBef>
              <a:spcAft>
                <a:spcPts val="0"/>
              </a:spcAft>
              <a:buClr>
                <a:srgbClr val="FFFFFF"/>
              </a:buClr>
              <a:buSzPts val="1400"/>
              <a:buChar char="●"/>
            </a:pPr>
            <a:r>
              <a:rPr lang="de" sz="1400" b="1">
                <a:solidFill>
                  <a:srgbClr val="FFFFFF"/>
                </a:solidFill>
              </a:rPr>
              <a:t>Dornbracht</a:t>
            </a:r>
            <a:r>
              <a:rPr lang="de" sz="1400">
                <a:solidFill>
                  <a:srgbClr val="FFFFFF"/>
                </a:solidFill>
              </a:rPr>
              <a:t>: Nachhaltigkeit durch Ressourcenschonung (Wasser) </a:t>
            </a:r>
            <a:br>
              <a:rPr lang="de" sz="1400">
                <a:solidFill>
                  <a:srgbClr val="FFFFFF"/>
                </a:solidFill>
              </a:rPr>
            </a:br>
            <a:endParaRPr sz="1400">
              <a:solidFill>
                <a:srgbClr val="FFFFFF"/>
              </a:solidFill>
            </a:endParaRPr>
          </a:p>
          <a:p>
            <a:pPr marL="457200" lvl="0" indent="-317500" algn="l" rtl="0">
              <a:spcBef>
                <a:spcPts val="0"/>
              </a:spcBef>
              <a:spcAft>
                <a:spcPts val="0"/>
              </a:spcAft>
              <a:buClr>
                <a:srgbClr val="FFFFFF"/>
              </a:buClr>
              <a:buSzPts val="1400"/>
              <a:buChar char="●"/>
            </a:pPr>
            <a:r>
              <a:rPr lang="de" sz="1400" b="1">
                <a:solidFill>
                  <a:srgbClr val="FFFFFF"/>
                </a:solidFill>
              </a:rPr>
              <a:t>Villeroy &amp; Boch</a:t>
            </a:r>
            <a:r>
              <a:rPr lang="de" sz="1400">
                <a:solidFill>
                  <a:srgbClr val="FFFFFF"/>
                </a:solidFill>
              </a:rPr>
              <a:t>: Nachhaltigkeit, lokales Leuchtturmprojekt, Fördermittel Gemeinde, Weihnachtsbäume, Geschenkwünsche, Förderung von Sportaktivitäten, Flüchtlingsunterstützung </a:t>
            </a:r>
            <a:br>
              <a:rPr lang="de" sz="1400">
                <a:solidFill>
                  <a:srgbClr val="FFFFFF"/>
                </a:solidFill>
              </a:rPr>
            </a:br>
            <a:r>
              <a:rPr lang="de" sz="1400">
                <a:solidFill>
                  <a:srgbClr val="FFFFFF"/>
                </a:solidFill>
              </a:rPr>
              <a:t>  </a:t>
            </a:r>
            <a:endParaRPr sz="1400">
              <a:solidFill>
                <a:srgbClr val="FFFFFF"/>
              </a:solidFill>
            </a:endParaRPr>
          </a:p>
          <a:p>
            <a:pPr marL="457200" lvl="0" indent="-317500" algn="l" rtl="0">
              <a:spcBef>
                <a:spcPts val="0"/>
              </a:spcBef>
              <a:spcAft>
                <a:spcPts val="0"/>
              </a:spcAft>
              <a:buClr>
                <a:srgbClr val="FFFFFF"/>
              </a:buClr>
              <a:buSzPts val="1400"/>
              <a:buChar char="●"/>
            </a:pPr>
            <a:r>
              <a:rPr lang="de" sz="1400" b="1">
                <a:solidFill>
                  <a:srgbClr val="FFFFFF"/>
                </a:solidFill>
              </a:rPr>
              <a:t>Duravit</a:t>
            </a:r>
            <a:r>
              <a:rPr lang="de" sz="1400">
                <a:solidFill>
                  <a:srgbClr val="FFFFFF"/>
                </a:solidFill>
              </a:rPr>
              <a:t>: Nachhaltigkeit durch Wasser- und Energieeffizienz, Sportsponsoring, Vereinsförderung </a:t>
            </a:r>
            <a:br>
              <a:rPr lang="de" sz="1400">
                <a:solidFill>
                  <a:srgbClr val="FFFFFF"/>
                </a:solidFill>
              </a:rPr>
            </a:br>
            <a:r>
              <a:rPr lang="de" sz="1400">
                <a:solidFill>
                  <a:srgbClr val="FFFFFF"/>
                </a:solidFill>
              </a:rPr>
              <a:t> </a:t>
            </a:r>
            <a:endParaRPr sz="1400">
              <a:solidFill>
                <a:srgbClr val="FFFFFF"/>
              </a:solidFill>
            </a:endParaRPr>
          </a:p>
          <a:p>
            <a:pPr marL="457200" lvl="0" indent="-317500" algn="l" rtl="0">
              <a:spcBef>
                <a:spcPts val="0"/>
              </a:spcBef>
              <a:spcAft>
                <a:spcPts val="0"/>
              </a:spcAft>
              <a:buClr>
                <a:srgbClr val="FFFFFF"/>
              </a:buClr>
              <a:buSzPts val="1400"/>
              <a:buChar char="●"/>
            </a:pPr>
            <a:r>
              <a:rPr lang="de" sz="1400" b="1">
                <a:solidFill>
                  <a:srgbClr val="FFFFFF"/>
                </a:solidFill>
              </a:rPr>
              <a:t>Laufen</a:t>
            </a:r>
            <a:r>
              <a:rPr lang="de" sz="1400">
                <a:solidFill>
                  <a:srgbClr val="FFFFFF"/>
                </a:solidFill>
              </a:rPr>
              <a:t>: Fokus nur auf Nachhaltigkeit</a:t>
            </a:r>
            <a:endParaRPr sz="1400">
              <a:solidFill>
                <a:srgbClr val="FFFFFF"/>
              </a:solidFill>
            </a:endParaRPr>
          </a:p>
        </p:txBody>
      </p:sp>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Unsere Ziele</a:t>
            </a:r>
            <a:endParaRPr/>
          </a:p>
        </p:txBody>
      </p:sp>
      <p:sp>
        <p:nvSpPr>
          <p:cNvPr id="86" name="Google Shape;86;p17"/>
          <p:cNvSpPr txBox="1">
            <a:spLocks noGrp="1"/>
          </p:cNvSpPr>
          <p:nvPr>
            <p:ph type="body" idx="1"/>
          </p:nvPr>
        </p:nvSpPr>
        <p:spPr>
          <a:xfrm>
            <a:off x="311700" y="1152475"/>
            <a:ext cx="8520600" cy="3831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FFFFFF"/>
              </a:buClr>
              <a:buSzPts val="1800"/>
              <a:buChar char="●"/>
            </a:pPr>
            <a:r>
              <a:rPr lang="de">
                <a:solidFill>
                  <a:srgbClr val="FFFFFF"/>
                </a:solidFill>
              </a:rPr>
              <a:t>Geberit wird als verantwortungsvolles Unternehmen wahrgenommen, das ökologische, ökonomische und soziale Verantwortung mit konkreten Zielen und entsprechenden Massnahmen umsetzt</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de">
                <a:solidFill>
                  <a:srgbClr val="FFFFFF"/>
                </a:solidFill>
              </a:rPr>
              <a:t>SWOT-Analyse: Chancen</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Lokale Verantwortung</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de">
                <a:solidFill>
                  <a:srgbClr val="FFFFFF"/>
                </a:solidFill>
              </a:rPr>
              <a:t>Ziel: Verbesserung des Images in der Schweiz, Glaubwürdigkeit, Nähe</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Attraktiver Arbeitgeber für junge zukünftige Mitarbeiter (Lehrstellen)</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Community-Feeling erzeugen</a:t>
            </a:r>
            <a:endParaRPr>
              <a:solidFill>
                <a:srgbClr val="FFFFFF"/>
              </a:solidFill>
            </a:endParaRPr>
          </a:p>
          <a:p>
            <a:pPr marL="0" lvl="0" indent="0" algn="l" rtl="0">
              <a:spcBef>
                <a:spcPts val="0"/>
              </a:spcBef>
              <a:spcAft>
                <a:spcPts val="0"/>
              </a:spcAft>
              <a:buNone/>
            </a:pPr>
            <a:endParaRPr>
              <a:solidFill>
                <a:srgbClr val="FFFFFF"/>
              </a:solidFill>
            </a:endParaRPr>
          </a:p>
          <a:p>
            <a:pPr marL="1828800" lvl="0" indent="457200" algn="l" rtl="0">
              <a:lnSpc>
                <a:spcPct val="150000"/>
              </a:lnSpc>
              <a:spcBef>
                <a:spcPts val="0"/>
              </a:spcBef>
              <a:spcAft>
                <a:spcPts val="0"/>
              </a:spcAft>
              <a:buNone/>
            </a:pPr>
            <a:r>
              <a:rPr lang="de">
                <a:solidFill>
                  <a:srgbClr val="FF0000"/>
                </a:solidFill>
              </a:rPr>
              <a:t>Fokussieren auf lokale Projekte </a:t>
            </a:r>
            <a:endParaRPr>
              <a:solidFill>
                <a:srgbClr val="FF0000"/>
              </a:solidFill>
            </a:endParaRPr>
          </a:p>
          <a:p>
            <a:pPr marL="0" lvl="0" indent="0" algn="l" rtl="0">
              <a:spcBef>
                <a:spcPts val="1600"/>
              </a:spcBef>
              <a:spcAft>
                <a:spcPts val="1600"/>
              </a:spcAft>
              <a:buNone/>
            </a:pPr>
            <a:endParaRPr/>
          </a:p>
        </p:txBody>
      </p:sp>
      <p:sp>
        <p:nvSpPr>
          <p:cNvPr id="87" name="Google Shape;87;p17"/>
          <p:cNvSpPr/>
          <p:nvPr/>
        </p:nvSpPr>
        <p:spPr>
          <a:xfrm>
            <a:off x="2219975" y="4523600"/>
            <a:ext cx="343500" cy="1926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Sind unsere Ziele SMART?</a:t>
            </a:r>
            <a:endParaRPr/>
          </a:p>
        </p:txBody>
      </p:sp>
      <p:sp>
        <p:nvSpPr>
          <p:cNvPr id="94" name="Google Shape;9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400">
                <a:solidFill>
                  <a:srgbClr val="FFFFFF"/>
                </a:solidFill>
              </a:rPr>
              <a:t>SMART – Analyse:</a:t>
            </a:r>
            <a:endParaRPr sz="1400">
              <a:solidFill>
                <a:srgbClr val="FFFFFF"/>
              </a:solidFill>
            </a:endParaRPr>
          </a:p>
          <a:p>
            <a:pPr marL="0" lvl="0" indent="0" algn="l" rtl="0">
              <a:spcBef>
                <a:spcPts val="0"/>
              </a:spcBef>
              <a:spcAft>
                <a:spcPts val="0"/>
              </a:spcAft>
              <a:buNone/>
            </a:pPr>
            <a:endParaRPr sz="1400">
              <a:solidFill>
                <a:srgbClr val="999999"/>
              </a:solidFill>
            </a:endParaRPr>
          </a:p>
          <a:p>
            <a:pPr marL="228600" lvl="0" indent="-228600" algn="l" rtl="0">
              <a:spcBef>
                <a:spcPts val="0"/>
              </a:spcBef>
              <a:spcAft>
                <a:spcPts val="0"/>
              </a:spcAft>
              <a:buNone/>
            </a:pPr>
            <a:r>
              <a:rPr lang="de" sz="1400">
                <a:solidFill>
                  <a:srgbClr val="999999"/>
                </a:solidFill>
              </a:rPr>
              <a:t>·   </a:t>
            </a:r>
            <a:r>
              <a:rPr lang="de" sz="1400">
                <a:solidFill>
                  <a:srgbClr val="4A86E8"/>
                </a:solidFill>
              </a:rPr>
              <a:t> </a:t>
            </a:r>
            <a:r>
              <a:rPr lang="de" sz="1400" b="1">
                <a:solidFill>
                  <a:srgbClr val="4A86E8"/>
                </a:solidFill>
              </a:rPr>
              <a:t>  </a:t>
            </a:r>
            <a:r>
              <a:rPr lang="de" sz="1400" b="1" i="1">
                <a:solidFill>
                  <a:srgbClr val="4A86E8"/>
                </a:solidFill>
              </a:rPr>
              <a:t>Spezifisch/ konkret:</a:t>
            </a:r>
            <a:r>
              <a:rPr lang="de" sz="1400">
                <a:solidFill>
                  <a:srgbClr val="999999"/>
                </a:solidFill>
              </a:rPr>
              <a:t> </a:t>
            </a:r>
            <a:r>
              <a:rPr lang="de" sz="1400">
                <a:solidFill>
                  <a:srgbClr val="FFFFFF"/>
                </a:solidFill>
              </a:rPr>
              <a:t>Ist das Ziel eindeutig und klar formuliert?</a:t>
            </a:r>
            <a:r>
              <a:rPr lang="de" sz="1400">
                <a:solidFill>
                  <a:srgbClr val="999999"/>
                </a:solidFill>
              </a:rPr>
              <a:t> </a:t>
            </a:r>
            <a:endParaRPr sz="1400">
              <a:solidFill>
                <a:srgbClr val="999999"/>
              </a:solidFill>
            </a:endParaRPr>
          </a:p>
          <a:p>
            <a:pPr marL="228600" lvl="0" indent="-228600" algn="l" rtl="0">
              <a:spcBef>
                <a:spcPts val="0"/>
              </a:spcBef>
              <a:spcAft>
                <a:spcPts val="0"/>
              </a:spcAft>
              <a:buNone/>
            </a:pPr>
            <a:endParaRPr sz="1400">
              <a:solidFill>
                <a:srgbClr val="999999"/>
              </a:solidFill>
            </a:endParaRPr>
          </a:p>
          <a:p>
            <a:pPr marL="228600" lvl="0" indent="-228600" algn="l" rtl="0">
              <a:spcBef>
                <a:spcPts val="0"/>
              </a:spcBef>
              <a:spcAft>
                <a:spcPts val="0"/>
              </a:spcAft>
              <a:buNone/>
            </a:pPr>
            <a:r>
              <a:rPr lang="de" sz="1400">
                <a:solidFill>
                  <a:srgbClr val="999999"/>
                </a:solidFill>
              </a:rPr>
              <a:t>·     </a:t>
            </a:r>
            <a:r>
              <a:rPr lang="de" sz="1400" b="1">
                <a:solidFill>
                  <a:srgbClr val="999999"/>
                </a:solidFill>
              </a:rPr>
              <a:t> </a:t>
            </a:r>
            <a:r>
              <a:rPr lang="de" sz="1400" b="1" i="1">
                <a:solidFill>
                  <a:srgbClr val="4A86E8"/>
                </a:solidFill>
              </a:rPr>
              <a:t>Messbar</a:t>
            </a:r>
            <a:r>
              <a:rPr lang="de" sz="1400" i="1">
                <a:solidFill>
                  <a:srgbClr val="4A86E8"/>
                </a:solidFill>
              </a:rPr>
              <a:t>:</a:t>
            </a:r>
            <a:r>
              <a:rPr lang="de" sz="1400">
                <a:solidFill>
                  <a:srgbClr val="4A86E8"/>
                </a:solidFill>
              </a:rPr>
              <a:t> </a:t>
            </a:r>
            <a:r>
              <a:rPr lang="de" sz="1400">
                <a:solidFill>
                  <a:srgbClr val="FFFFFF"/>
                </a:solidFill>
              </a:rPr>
              <a:t>Ist die Zielerreichung messbar? Fragebogen, Social Media Reaktionen (Kommentaren),         Auswertung von Presseberichten</a:t>
            </a:r>
            <a:endParaRPr sz="1400">
              <a:solidFill>
                <a:srgbClr val="FFFFFF"/>
              </a:solidFill>
            </a:endParaRPr>
          </a:p>
          <a:p>
            <a:pPr marL="228600" lvl="0" indent="-228600" algn="l" rtl="0">
              <a:spcBef>
                <a:spcPts val="0"/>
              </a:spcBef>
              <a:spcAft>
                <a:spcPts val="0"/>
              </a:spcAft>
              <a:buNone/>
            </a:pPr>
            <a:endParaRPr sz="1400">
              <a:solidFill>
                <a:srgbClr val="999999"/>
              </a:solidFill>
            </a:endParaRPr>
          </a:p>
          <a:p>
            <a:pPr marL="228600" lvl="0" indent="-228600" algn="l" rtl="0">
              <a:spcBef>
                <a:spcPts val="0"/>
              </a:spcBef>
              <a:spcAft>
                <a:spcPts val="0"/>
              </a:spcAft>
              <a:buNone/>
            </a:pPr>
            <a:r>
              <a:rPr lang="de" sz="1400">
                <a:solidFill>
                  <a:srgbClr val="999999"/>
                </a:solidFill>
              </a:rPr>
              <a:t>·   </a:t>
            </a:r>
            <a:r>
              <a:rPr lang="de" sz="1400">
                <a:solidFill>
                  <a:srgbClr val="4A86E8"/>
                </a:solidFill>
              </a:rPr>
              <a:t>   </a:t>
            </a:r>
            <a:r>
              <a:rPr lang="de" sz="1400" b="1" i="1">
                <a:solidFill>
                  <a:srgbClr val="4A86E8"/>
                </a:solidFill>
              </a:rPr>
              <a:t>Attraktiv/ Ausführbar</a:t>
            </a:r>
            <a:r>
              <a:rPr lang="de" sz="1400">
                <a:solidFill>
                  <a:srgbClr val="4A86E8"/>
                </a:solidFill>
              </a:rPr>
              <a:t>: </a:t>
            </a:r>
            <a:r>
              <a:rPr lang="de" sz="1400">
                <a:solidFill>
                  <a:srgbClr val="FFFFFF"/>
                </a:solidFill>
              </a:rPr>
              <a:t>Ist das Ziel den Einsatz wert? </a:t>
            </a:r>
            <a:endParaRPr sz="1400">
              <a:solidFill>
                <a:srgbClr val="FFFFFF"/>
              </a:solidFill>
            </a:endParaRPr>
          </a:p>
          <a:p>
            <a:pPr marL="228600" lvl="0" indent="-228600" algn="l" rtl="0">
              <a:spcBef>
                <a:spcPts val="0"/>
              </a:spcBef>
              <a:spcAft>
                <a:spcPts val="0"/>
              </a:spcAft>
              <a:buNone/>
            </a:pPr>
            <a:endParaRPr sz="1400">
              <a:solidFill>
                <a:srgbClr val="999999"/>
              </a:solidFill>
            </a:endParaRPr>
          </a:p>
          <a:p>
            <a:pPr marL="228600" lvl="0" indent="-228600" algn="l" rtl="0">
              <a:spcBef>
                <a:spcPts val="0"/>
              </a:spcBef>
              <a:spcAft>
                <a:spcPts val="0"/>
              </a:spcAft>
              <a:buNone/>
            </a:pPr>
            <a:r>
              <a:rPr lang="de" sz="1400">
                <a:solidFill>
                  <a:srgbClr val="999999"/>
                </a:solidFill>
              </a:rPr>
              <a:t>·</a:t>
            </a:r>
            <a:r>
              <a:rPr lang="de" sz="1400" b="1">
                <a:solidFill>
                  <a:srgbClr val="999999"/>
                </a:solidFill>
              </a:rPr>
              <a:t>      </a:t>
            </a:r>
            <a:r>
              <a:rPr lang="de" sz="1400" b="1" i="1">
                <a:solidFill>
                  <a:srgbClr val="4A86E8"/>
                </a:solidFill>
              </a:rPr>
              <a:t>Realistisch/ realisierbar</a:t>
            </a:r>
            <a:r>
              <a:rPr lang="de" sz="1400">
                <a:solidFill>
                  <a:srgbClr val="4A86E8"/>
                </a:solidFill>
              </a:rPr>
              <a:t>:</a:t>
            </a:r>
            <a:r>
              <a:rPr lang="de" sz="1400">
                <a:solidFill>
                  <a:srgbClr val="999999"/>
                </a:solidFill>
              </a:rPr>
              <a:t> </a:t>
            </a:r>
            <a:r>
              <a:rPr lang="de" sz="1400">
                <a:solidFill>
                  <a:srgbClr val="FFFFFF"/>
                </a:solidFill>
              </a:rPr>
              <a:t>Ist das Ziel anspruchsvoll, aber auch erreichbar? Sind die notwendigen Kompetenzen vorhanden?</a:t>
            </a:r>
            <a:endParaRPr sz="1400">
              <a:solidFill>
                <a:srgbClr val="FFFFFF"/>
              </a:solidFill>
            </a:endParaRPr>
          </a:p>
          <a:p>
            <a:pPr marL="228600" lvl="0" indent="-228600" algn="l" rtl="0">
              <a:spcBef>
                <a:spcPts val="0"/>
              </a:spcBef>
              <a:spcAft>
                <a:spcPts val="0"/>
              </a:spcAft>
              <a:buNone/>
            </a:pPr>
            <a:endParaRPr sz="1400">
              <a:solidFill>
                <a:srgbClr val="999999"/>
              </a:solidFill>
            </a:endParaRPr>
          </a:p>
          <a:p>
            <a:pPr marL="228600" lvl="0" indent="-228600" algn="l" rtl="0">
              <a:spcBef>
                <a:spcPts val="0"/>
              </a:spcBef>
              <a:spcAft>
                <a:spcPts val="0"/>
              </a:spcAft>
              <a:buNone/>
            </a:pPr>
            <a:r>
              <a:rPr lang="de" sz="1400">
                <a:solidFill>
                  <a:srgbClr val="999999"/>
                </a:solidFill>
              </a:rPr>
              <a:t>·  </a:t>
            </a:r>
            <a:r>
              <a:rPr lang="de" sz="1400" b="1">
                <a:solidFill>
                  <a:srgbClr val="999999"/>
                </a:solidFill>
              </a:rPr>
              <a:t> </a:t>
            </a:r>
            <a:r>
              <a:rPr lang="de" sz="1400" b="1">
                <a:solidFill>
                  <a:srgbClr val="4A86E8"/>
                </a:solidFill>
              </a:rPr>
              <a:t>   </a:t>
            </a:r>
            <a:r>
              <a:rPr lang="de" sz="1400" b="1" i="1">
                <a:solidFill>
                  <a:srgbClr val="4A86E8"/>
                </a:solidFill>
              </a:rPr>
              <a:t>Terminiert:</a:t>
            </a:r>
            <a:r>
              <a:rPr lang="de" sz="1400">
                <a:solidFill>
                  <a:srgbClr val="999999"/>
                </a:solidFill>
              </a:rPr>
              <a:t> </a:t>
            </a:r>
            <a:r>
              <a:rPr lang="de" sz="1400">
                <a:solidFill>
                  <a:srgbClr val="FFFFFF"/>
                </a:solidFill>
              </a:rPr>
              <a:t>Sind klare Termine festgelegt? </a:t>
            </a:r>
            <a:endParaRPr sz="1400">
              <a:solidFill>
                <a:srgbClr val="FFFFFF"/>
              </a:solidFill>
            </a:endParaRPr>
          </a:p>
        </p:txBody>
      </p:sp>
      <p:sp>
        <p:nvSpPr>
          <p:cNvPr id="95" name="Google Shape;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u="sng">
              <a:solidFill>
                <a:srgbClr val="FFFFFF"/>
              </a:solidFill>
            </a:endParaRPr>
          </a:p>
          <a:p>
            <a:pPr marL="457200" lvl="0" indent="-330200" algn="l" rtl="0">
              <a:spcBef>
                <a:spcPts val="1600"/>
              </a:spcBef>
              <a:spcAft>
                <a:spcPts val="0"/>
              </a:spcAft>
              <a:buClr>
                <a:srgbClr val="FFFFFF"/>
              </a:buClr>
              <a:buSzPts val="1600"/>
              <a:buChar char="●"/>
            </a:pPr>
            <a:r>
              <a:rPr lang="de" sz="1600">
                <a:solidFill>
                  <a:srgbClr val="FFFFFF"/>
                </a:solidFill>
              </a:rPr>
              <a:t>Spezifisch: JA</a:t>
            </a:r>
            <a:endParaRPr sz="1600">
              <a:solidFill>
                <a:srgbClr val="FFFFFF"/>
              </a:solidFill>
            </a:endParaRPr>
          </a:p>
          <a:p>
            <a:pPr marL="457200" lvl="0" indent="-330200" algn="l" rtl="0">
              <a:spcBef>
                <a:spcPts val="0"/>
              </a:spcBef>
              <a:spcAft>
                <a:spcPts val="0"/>
              </a:spcAft>
              <a:buClr>
                <a:srgbClr val="FFFFFF"/>
              </a:buClr>
              <a:buSzPts val="1600"/>
              <a:buChar char="●"/>
            </a:pPr>
            <a:r>
              <a:rPr lang="de" sz="1600">
                <a:solidFill>
                  <a:srgbClr val="FFFFFF"/>
                </a:solidFill>
              </a:rPr>
              <a:t>Messbar</a:t>
            </a:r>
            <a:endParaRPr sz="1600">
              <a:solidFill>
                <a:srgbClr val="FFFFFF"/>
              </a:solidFill>
            </a:endParaRPr>
          </a:p>
          <a:p>
            <a:pPr marL="914400" lvl="1" indent="-330200" algn="l" rtl="0">
              <a:spcBef>
                <a:spcPts val="0"/>
              </a:spcBef>
              <a:spcAft>
                <a:spcPts val="0"/>
              </a:spcAft>
              <a:buClr>
                <a:srgbClr val="FFFFFF"/>
              </a:buClr>
              <a:buSzPts val="1600"/>
              <a:buChar char="○"/>
            </a:pPr>
            <a:r>
              <a:rPr lang="de" sz="1600">
                <a:solidFill>
                  <a:srgbClr val="FFFFFF"/>
                </a:solidFill>
              </a:rPr>
              <a:t>Fragebogen</a:t>
            </a:r>
            <a:endParaRPr sz="1600">
              <a:solidFill>
                <a:srgbClr val="FFFFFF"/>
              </a:solidFill>
            </a:endParaRPr>
          </a:p>
          <a:p>
            <a:pPr marL="914400" lvl="1" indent="-330200" algn="l" rtl="0">
              <a:spcBef>
                <a:spcPts val="0"/>
              </a:spcBef>
              <a:spcAft>
                <a:spcPts val="0"/>
              </a:spcAft>
              <a:buClr>
                <a:srgbClr val="FFFFFF"/>
              </a:buClr>
              <a:buSzPts val="1600"/>
              <a:buChar char="○"/>
            </a:pPr>
            <a:r>
              <a:rPr lang="de" sz="1600">
                <a:solidFill>
                  <a:srgbClr val="FFFFFF"/>
                </a:solidFill>
              </a:rPr>
              <a:t>SM - Reaktionen (Kommentare, Likes)</a:t>
            </a:r>
            <a:endParaRPr sz="1600">
              <a:solidFill>
                <a:srgbClr val="FFFFFF"/>
              </a:solidFill>
            </a:endParaRPr>
          </a:p>
          <a:p>
            <a:pPr marL="914400" lvl="1" indent="-330200" algn="l" rtl="0">
              <a:spcBef>
                <a:spcPts val="0"/>
              </a:spcBef>
              <a:spcAft>
                <a:spcPts val="0"/>
              </a:spcAft>
              <a:buClr>
                <a:srgbClr val="FFFFFF"/>
              </a:buClr>
              <a:buSzPts val="1600"/>
              <a:buChar char="○"/>
            </a:pPr>
            <a:r>
              <a:rPr lang="de" sz="1600">
                <a:solidFill>
                  <a:srgbClr val="FFFFFF"/>
                </a:solidFill>
              </a:rPr>
              <a:t>Medienmitteilungen</a:t>
            </a:r>
            <a:endParaRPr sz="1600">
              <a:solidFill>
                <a:srgbClr val="FFFFFF"/>
              </a:solidFill>
            </a:endParaRPr>
          </a:p>
          <a:p>
            <a:pPr marL="914400" lvl="1" indent="-330200" algn="l" rtl="0">
              <a:spcBef>
                <a:spcPts val="0"/>
              </a:spcBef>
              <a:spcAft>
                <a:spcPts val="0"/>
              </a:spcAft>
              <a:buClr>
                <a:srgbClr val="FFFFFF"/>
              </a:buClr>
              <a:buSzPts val="1600"/>
              <a:buChar char="○"/>
            </a:pPr>
            <a:r>
              <a:rPr lang="de" sz="1600">
                <a:solidFill>
                  <a:srgbClr val="FFFFFF"/>
                </a:solidFill>
              </a:rPr>
              <a:t>Resonanzanalyse</a:t>
            </a:r>
            <a:endParaRPr sz="1600">
              <a:solidFill>
                <a:srgbClr val="FFFFFF"/>
              </a:solidFill>
            </a:endParaRPr>
          </a:p>
          <a:p>
            <a:pPr marL="457200" lvl="0" indent="-330200" algn="l" rtl="0">
              <a:spcBef>
                <a:spcPts val="0"/>
              </a:spcBef>
              <a:spcAft>
                <a:spcPts val="0"/>
              </a:spcAft>
              <a:buClr>
                <a:srgbClr val="FFFFFF"/>
              </a:buClr>
              <a:buSzPts val="1600"/>
              <a:buChar char="●"/>
            </a:pPr>
            <a:r>
              <a:rPr lang="de" sz="1600">
                <a:solidFill>
                  <a:srgbClr val="FFFFFF"/>
                </a:solidFill>
              </a:rPr>
              <a:t>Attraktiv: zukunftsgerichtet → Schüler</a:t>
            </a:r>
            <a:endParaRPr sz="1600">
              <a:solidFill>
                <a:srgbClr val="FFFFFF"/>
              </a:solidFill>
            </a:endParaRPr>
          </a:p>
          <a:p>
            <a:pPr marL="457200" lvl="0" indent="-330200" algn="l" rtl="0">
              <a:spcBef>
                <a:spcPts val="0"/>
              </a:spcBef>
              <a:spcAft>
                <a:spcPts val="0"/>
              </a:spcAft>
              <a:buClr>
                <a:srgbClr val="FFFFFF"/>
              </a:buClr>
              <a:buSzPts val="1600"/>
              <a:buChar char="●"/>
            </a:pPr>
            <a:r>
              <a:rPr lang="de" sz="1600">
                <a:solidFill>
                  <a:srgbClr val="FFFFFF"/>
                </a:solidFill>
              </a:rPr>
              <a:t>Realistisch: JA</a:t>
            </a:r>
            <a:endParaRPr sz="1600">
              <a:solidFill>
                <a:srgbClr val="FFFFFF"/>
              </a:solidFill>
            </a:endParaRPr>
          </a:p>
          <a:p>
            <a:pPr marL="457200" lvl="0" indent="-330200" algn="l" rtl="0">
              <a:spcBef>
                <a:spcPts val="0"/>
              </a:spcBef>
              <a:spcAft>
                <a:spcPts val="0"/>
              </a:spcAft>
              <a:buClr>
                <a:srgbClr val="FFFFFF"/>
              </a:buClr>
              <a:buSzPts val="1600"/>
              <a:buChar char="●"/>
            </a:pPr>
            <a:r>
              <a:rPr lang="de" sz="1600">
                <a:solidFill>
                  <a:srgbClr val="FFFFFF"/>
                </a:solidFill>
              </a:rPr>
              <a:t>Terminiert: JA</a:t>
            </a:r>
            <a:endParaRPr sz="1600">
              <a:solidFill>
                <a:srgbClr val="FFFFFF"/>
              </a:solidFill>
            </a:endParaRPr>
          </a:p>
        </p:txBody>
      </p:sp>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7</a:t>
            </a:fld>
            <a:endParaRPr/>
          </a:p>
        </p:txBody>
      </p:sp>
      <p:pic>
        <p:nvPicPr>
          <p:cNvPr id="102" name="Google Shape;102;p19"/>
          <p:cNvPicPr preferRelativeResize="0"/>
          <p:nvPr/>
        </p:nvPicPr>
        <p:blipFill>
          <a:blip r:embed="rId3">
            <a:alphaModFix/>
          </a:blip>
          <a:stretch>
            <a:fillRect/>
          </a:stretch>
        </p:blipFill>
        <p:spPr>
          <a:xfrm>
            <a:off x="7023525" y="2202438"/>
            <a:ext cx="738625" cy="738625"/>
          </a:xfrm>
          <a:prstGeom prst="rect">
            <a:avLst/>
          </a:prstGeom>
          <a:noFill/>
          <a:ln>
            <a:noFill/>
          </a:ln>
        </p:spPr>
      </p:pic>
      <p:pic>
        <p:nvPicPr>
          <p:cNvPr id="103" name="Google Shape;103;p19"/>
          <p:cNvPicPr preferRelativeResize="0"/>
          <p:nvPr/>
        </p:nvPicPr>
        <p:blipFill rotWithShape="1">
          <a:blip r:embed="rId4">
            <a:alphaModFix/>
          </a:blip>
          <a:srcRect l="24337" t="16049" r="26096" b="17491"/>
          <a:stretch/>
        </p:blipFill>
        <p:spPr>
          <a:xfrm>
            <a:off x="5706925" y="2202450"/>
            <a:ext cx="826308" cy="738626"/>
          </a:xfrm>
          <a:prstGeom prst="rect">
            <a:avLst/>
          </a:prstGeom>
          <a:noFill/>
          <a:ln>
            <a:noFill/>
          </a:ln>
        </p:spPr>
      </p:pic>
      <p:pic>
        <p:nvPicPr>
          <p:cNvPr id="104" name="Google Shape;104;p19"/>
          <p:cNvPicPr preferRelativeResize="0"/>
          <p:nvPr/>
        </p:nvPicPr>
        <p:blipFill rotWithShape="1">
          <a:blip r:embed="rId5">
            <a:alphaModFix/>
          </a:blip>
          <a:srcRect l="14126" r="24509"/>
          <a:stretch/>
        </p:blipFill>
        <p:spPr>
          <a:xfrm>
            <a:off x="2640413" y="3783600"/>
            <a:ext cx="548701" cy="591687"/>
          </a:xfrm>
          <a:prstGeom prst="rect">
            <a:avLst/>
          </a:prstGeom>
          <a:noFill/>
          <a:ln>
            <a:noFill/>
          </a:ln>
        </p:spPr>
      </p:pic>
      <p:pic>
        <p:nvPicPr>
          <p:cNvPr id="105" name="Google Shape;105;p19"/>
          <p:cNvPicPr preferRelativeResize="0"/>
          <p:nvPr/>
        </p:nvPicPr>
        <p:blipFill>
          <a:blip r:embed="rId6">
            <a:alphaModFix/>
          </a:blip>
          <a:stretch>
            <a:fillRect/>
          </a:stretch>
        </p:blipFill>
        <p:spPr>
          <a:xfrm>
            <a:off x="2545463" y="1509425"/>
            <a:ext cx="738625" cy="738625"/>
          </a:xfrm>
          <a:prstGeom prst="rect">
            <a:avLst/>
          </a:prstGeom>
          <a:noFill/>
          <a:ln>
            <a:noFill/>
          </a:ln>
        </p:spPr>
      </p:pic>
      <p:sp>
        <p:nvSpPr>
          <p:cNvPr id="106" name="Google Shape;106;p19"/>
          <p:cNvSpPr txBox="1"/>
          <p:nvPr/>
        </p:nvSpPr>
        <p:spPr>
          <a:xfrm>
            <a:off x="555050" y="407050"/>
            <a:ext cx="7604100" cy="86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de" sz="2400" u="sng">
                <a:solidFill>
                  <a:srgbClr val="FFFFFF"/>
                </a:solidFill>
              </a:rPr>
              <a:t>Strategie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de" sz="2400"/>
              <a:t>Projekt: </a:t>
            </a:r>
            <a:r>
              <a:rPr lang="de" sz="2400" b="1">
                <a:solidFill>
                  <a:srgbClr val="FFFFFF"/>
                </a:solidFill>
              </a:rPr>
              <a:t>Sensibilisierungswoche über Wasserverbrauch in der Schweiz - </a:t>
            </a:r>
            <a:r>
              <a:rPr lang="de" sz="2400" b="1" i="1">
                <a:solidFill>
                  <a:srgbClr val="FFFFFF"/>
                </a:solidFill>
              </a:rPr>
              <a:t>Pilotprojekt</a:t>
            </a:r>
            <a:endParaRPr/>
          </a:p>
        </p:txBody>
      </p:sp>
      <p:sp>
        <p:nvSpPr>
          <p:cNvPr id="112" name="Google Shape;112;p20"/>
          <p:cNvSpPr txBox="1">
            <a:spLocks noGrp="1"/>
          </p:cNvSpPr>
          <p:nvPr>
            <p:ph type="body" idx="1"/>
          </p:nvPr>
        </p:nvSpPr>
        <p:spPr>
          <a:xfrm>
            <a:off x="311700" y="13190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400" u="sng">
                <a:solidFill>
                  <a:srgbClr val="FFFFFF"/>
                </a:solidFill>
              </a:rPr>
              <a:t>Planung</a:t>
            </a:r>
            <a:endParaRPr sz="2400" u="sng">
              <a:solidFill>
                <a:srgbClr val="FFFFFF"/>
              </a:solidFill>
            </a:endParaRPr>
          </a:p>
          <a:p>
            <a:pPr marL="457200" lvl="0" indent="-342900" algn="l" rtl="0">
              <a:spcBef>
                <a:spcPts val="1600"/>
              </a:spcBef>
              <a:spcAft>
                <a:spcPts val="0"/>
              </a:spcAft>
              <a:buClr>
                <a:srgbClr val="FFFFFF"/>
              </a:buClr>
              <a:buSzPts val="1800"/>
              <a:buChar char="●"/>
            </a:pPr>
            <a:r>
              <a:rPr lang="de">
                <a:solidFill>
                  <a:srgbClr val="FFFFFF"/>
                </a:solidFill>
              </a:rPr>
              <a:t>Wer?</a:t>
            </a:r>
            <a:endParaRPr>
              <a:solidFill>
                <a:srgbClr val="FFFFFF"/>
              </a:solidFill>
            </a:endParaRPr>
          </a:p>
          <a:p>
            <a:pPr marL="914400" lvl="1" indent="-317500" algn="l" rtl="0">
              <a:spcBef>
                <a:spcPts val="0"/>
              </a:spcBef>
              <a:spcAft>
                <a:spcPts val="0"/>
              </a:spcAft>
              <a:buClr>
                <a:srgbClr val="FFFFFF"/>
              </a:buClr>
              <a:buSzPts val="1400"/>
              <a:buChar char="○"/>
            </a:pPr>
            <a:r>
              <a:rPr lang="de">
                <a:solidFill>
                  <a:srgbClr val="FFFFFF"/>
                </a:solidFill>
              </a:rPr>
              <a:t>Gemeinde in der Schweiz in Zusammenarbeit mit einer Schulklasse</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Was?</a:t>
            </a:r>
            <a:endParaRPr>
              <a:solidFill>
                <a:srgbClr val="FFFFFF"/>
              </a:solidFill>
            </a:endParaRPr>
          </a:p>
          <a:p>
            <a:pPr marL="914400" lvl="1" indent="-317500" algn="l" rtl="0">
              <a:spcBef>
                <a:spcPts val="0"/>
              </a:spcBef>
              <a:spcAft>
                <a:spcPts val="0"/>
              </a:spcAft>
              <a:buClr>
                <a:srgbClr val="FFFFFF"/>
              </a:buClr>
              <a:buSzPts val="1400"/>
              <a:buChar char="○"/>
            </a:pPr>
            <a:r>
              <a:rPr lang="de">
                <a:solidFill>
                  <a:srgbClr val="FFFFFF"/>
                </a:solidFill>
              </a:rPr>
              <a:t>Kinder hinsichtlich Wasserverbrauch sensibilisieren</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Wieso?</a:t>
            </a:r>
            <a:endParaRPr>
              <a:solidFill>
                <a:srgbClr val="FFFFFF"/>
              </a:solidFill>
            </a:endParaRPr>
          </a:p>
          <a:p>
            <a:pPr marL="914400" lvl="1" indent="-317500" algn="l" rtl="0">
              <a:spcBef>
                <a:spcPts val="0"/>
              </a:spcBef>
              <a:spcAft>
                <a:spcPts val="0"/>
              </a:spcAft>
              <a:buClr>
                <a:srgbClr val="FFFFFF"/>
              </a:buClr>
              <a:buSzPts val="1400"/>
              <a:buChar char="○"/>
            </a:pPr>
            <a:r>
              <a:rPr lang="de">
                <a:solidFill>
                  <a:srgbClr val="FFFFFF"/>
                </a:solidFill>
              </a:rPr>
              <a:t>Mehr Engagement in lokalen Projekten</a:t>
            </a:r>
            <a:endParaRPr>
              <a:solidFill>
                <a:srgbClr val="FFFFFF"/>
              </a:solidFill>
            </a:endParaRPr>
          </a:p>
          <a:p>
            <a:pPr marL="457200" lvl="0" indent="-342900" algn="l" rtl="0">
              <a:spcBef>
                <a:spcPts val="0"/>
              </a:spcBef>
              <a:spcAft>
                <a:spcPts val="0"/>
              </a:spcAft>
              <a:buClr>
                <a:srgbClr val="FFFFFF"/>
              </a:buClr>
              <a:buSzPts val="1800"/>
              <a:buChar char="●"/>
            </a:pPr>
            <a:r>
              <a:rPr lang="de">
                <a:solidFill>
                  <a:srgbClr val="FFFFFF"/>
                </a:solidFill>
              </a:rPr>
              <a:t>Warum?</a:t>
            </a:r>
            <a:endParaRPr>
              <a:solidFill>
                <a:srgbClr val="FFFFFF"/>
              </a:solidFill>
            </a:endParaRPr>
          </a:p>
          <a:p>
            <a:pPr marL="914400" lvl="1" indent="-317500" algn="l" rtl="0">
              <a:spcBef>
                <a:spcPts val="0"/>
              </a:spcBef>
              <a:spcAft>
                <a:spcPts val="0"/>
              </a:spcAft>
              <a:buClr>
                <a:srgbClr val="FFFFFF"/>
              </a:buClr>
              <a:buSzPts val="1400"/>
              <a:buChar char="○"/>
            </a:pPr>
            <a:r>
              <a:rPr lang="de">
                <a:solidFill>
                  <a:srgbClr val="FFFFFF"/>
                </a:solidFill>
              </a:rPr>
              <a:t>Konzentration auf lokale Projekte</a:t>
            </a: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113" name="Google Shape;11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body" idx="1"/>
          </p:nvPr>
        </p:nvSpPr>
        <p:spPr>
          <a:xfrm>
            <a:off x="311700" y="967450"/>
            <a:ext cx="8520600" cy="3416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de" sz="1200" i="1">
                <a:solidFill>
                  <a:srgbClr val="FFFFFF"/>
                </a:solidFill>
              </a:rPr>
              <a:t>Montag</a:t>
            </a:r>
            <a:endParaRPr sz="1200" i="1">
              <a:solidFill>
                <a:srgbClr val="FFFFFF"/>
              </a:solidFill>
            </a:endParaRPr>
          </a:p>
          <a:p>
            <a:pPr marL="0" lvl="0" indent="0" algn="l" rtl="0">
              <a:spcBef>
                <a:spcPts val="1000"/>
              </a:spcBef>
              <a:spcAft>
                <a:spcPts val="0"/>
              </a:spcAft>
              <a:buNone/>
            </a:pPr>
            <a:r>
              <a:rPr lang="de" sz="1200">
                <a:solidFill>
                  <a:srgbClr val="FFFFFF"/>
                </a:solidFill>
              </a:rPr>
              <a:t> 8:00 – 10:00: Kennenlernen (Schulkinder und Geberit Angestellte), Projektwoche vorstellen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10:00 – 12:00: Vortrag über Wasser</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12:00 – 13:00: Mittagessen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13:00 – 16:00: Workshops</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1000"/>
              </a:spcBef>
              <a:spcAft>
                <a:spcPts val="0"/>
              </a:spcAft>
              <a:buNone/>
            </a:pPr>
            <a:r>
              <a:rPr lang="de" sz="1200" i="1">
                <a:solidFill>
                  <a:srgbClr val="FFFFFF"/>
                </a:solidFill>
              </a:rPr>
              <a:t>Dienstag</a:t>
            </a:r>
            <a:endParaRPr sz="1200" i="1">
              <a:solidFill>
                <a:srgbClr val="FFFFFF"/>
              </a:solidFill>
            </a:endParaRPr>
          </a:p>
          <a:p>
            <a:pPr marL="0" lvl="0" indent="0" algn="l" rtl="0">
              <a:spcBef>
                <a:spcPts val="1000"/>
              </a:spcBef>
              <a:spcAft>
                <a:spcPts val="0"/>
              </a:spcAft>
              <a:buNone/>
            </a:pPr>
            <a:r>
              <a:rPr lang="de" sz="1200">
                <a:solidFill>
                  <a:srgbClr val="FFFFFF"/>
                </a:solidFill>
              </a:rPr>
              <a:t> 8:00 – 12:00: Trennwassersystem &amp; Kläranlage besuchen, WWZ</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12:00 – 13:00: Mittagessen</a:t>
            </a:r>
            <a:endParaRPr sz="1200">
              <a:solidFill>
                <a:srgbClr val="FFFFFF"/>
              </a:solidFill>
            </a:endParaRPr>
          </a:p>
          <a:p>
            <a:pPr marL="0" lvl="0" indent="0" algn="l" rtl="0">
              <a:spcBef>
                <a:spcPts val="0"/>
              </a:spcBef>
              <a:spcAft>
                <a:spcPts val="0"/>
              </a:spcAft>
              <a:buNone/>
            </a:pPr>
            <a:r>
              <a:rPr lang="de" sz="1200">
                <a:solidFill>
                  <a:srgbClr val="FFFFFF"/>
                </a:solidFill>
              </a:rPr>
              <a:t> </a:t>
            </a:r>
            <a:endParaRPr sz="1200">
              <a:solidFill>
                <a:srgbClr val="FFFFFF"/>
              </a:solidFill>
            </a:endParaRPr>
          </a:p>
          <a:p>
            <a:pPr marL="0" lvl="0" indent="0" algn="l" rtl="0">
              <a:spcBef>
                <a:spcPts val="0"/>
              </a:spcBef>
              <a:spcAft>
                <a:spcPts val="0"/>
              </a:spcAft>
              <a:buNone/>
            </a:pPr>
            <a:r>
              <a:rPr lang="de" sz="1200">
                <a:solidFill>
                  <a:srgbClr val="FFFFFF"/>
                </a:solidFill>
              </a:rPr>
              <a:t>13:00 – 16:00: Spiele, Foto-Challenge über Wasser</a:t>
            </a:r>
            <a:endParaRPr sz="1200">
              <a:solidFill>
                <a:srgbClr val="FFFFFF"/>
              </a:solidFill>
            </a:endParaRPr>
          </a:p>
          <a:p>
            <a:pPr marL="0" lvl="0" indent="0" algn="l" rtl="0">
              <a:spcBef>
                <a:spcPts val="0"/>
              </a:spcBef>
              <a:spcAft>
                <a:spcPts val="0"/>
              </a:spcAft>
              <a:buNone/>
            </a:pPr>
            <a:r>
              <a:rPr lang="de" sz="1200">
                <a:solidFill>
                  <a:srgbClr val="FFFFFF"/>
                </a:solidFill>
              </a:rPr>
              <a:t> </a:t>
            </a:r>
            <a:endParaRPr>
              <a:solidFill>
                <a:srgbClr val="FFFFFF"/>
              </a:solidFill>
            </a:endParaRPr>
          </a:p>
        </p:txBody>
      </p:sp>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400" u="sng"/>
              <a:t>Zeitplan</a:t>
            </a:r>
            <a:endParaRPr sz="2400" u="sng"/>
          </a:p>
        </p:txBody>
      </p:sp>
      <p:sp>
        <p:nvSpPr>
          <p:cNvPr id="120" name="Google Shape;12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de"/>
              <a:t>9</a:t>
            </a:fld>
            <a:endParaRPr/>
          </a:p>
        </p:txBody>
      </p:sp>
      <p:pic>
        <p:nvPicPr>
          <p:cNvPr id="121" name="Google Shape;121;p21"/>
          <p:cNvPicPr preferRelativeResize="0"/>
          <p:nvPr/>
        </p:nvPicPr>
        <p:blipFill>
          <a:blip r:embed="rId3">
            <a:alphaModFix/>
          </a:blip>
          <a:stretch>
            <a:fillRect/>
          </a:stretch>
        </p:blipFill>
        <p:spPr>
          <a:xfrm>
            <a:off x="6830100" y="445026"/>
            <a:ext cx="2002200" cy="1564225"/>
          </a:xfrm>
          <a:prstGeom prst="rect">
            <a:avLst/>
          </a:prstGeom>
          <a:noFill/>
          <a:ln>
            <a:noFill/>
          </a:ln>
        </p:spPr>
      </p:pic>
      <p:pic>
        <p:nvPicPr>
          <p:cNvPr id="122" name="Google Shape;122;p21"/>
          <p:cNvPicPr preferRelativeResize="0"/>
          <p:nvPr/>
        </p:nvPicPr>
        <p:blipFill>
          <a:blip r:embed="rId4">
            <a:alphaModFix/>
          </a:blip>
          <a:stretch>
            <a:fillRect/>
          </a:stretch>
        </p:blipFill>
        <p:spPr>
          <a:xfrm>
            <a:off x="4866875" y="2428000"/>
            <a:ext cx="4154276" cy="23369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1428</Words>
  <Application>Microsoft Office PowerPoint</Application>
  <PresentationFormat>Bildschirmpräsentation (16:9)</PresentationFormat>
  <Paragraphs>228</Paragraphs>
  <Slides>19</Slides>
  <Notes>19</Notes>
  <HiddenSlides>0</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19</vt:i4>
      </vt:variant>
    </vt:vector>
  </HeadingPairs>
  <TitlesOfParts>
    <vt:vector size="21" baseType="lpstr">
      <vt:lpstr>Arial</vt:lpstr>
      <vt:lpstr>Simple Dark</vt:lpstr>
      <vt:lpstr>Geberit Kampagne</vt:lpstr>
      <vt:lpstr>Inhalt</vt:lpstr>
      <vt:lpstr>Was macht Geberit?</vt:lpstr>
      <vt:lpstr>Was macht der Wettbewerb? </vt:lpstr>
      <vt:lpstr>Unsere Ziele</vt:lpstr>
      <vt:lpstr>Sind unsere Ziele SMART?</vt:lpstr>
      <vt:lpstr>PowerPoint-Präsentation</vt:lpstr>
      <vt:lpstr>Projekt: Sensibilisierungswoche über Wasserverbrauch in der Schweiz - Pilotprojekt</vt:lpstr>
      <vt:lpstr>Zeitplan</vt:lpstr>
      <vt:lpstr>PowerPoint-Präsentation</vt:lpstr>
      <vt:lpstr>PowerPoint-Präsentation</vt:lpstr>
      <vt:lpstr>PowerPoint-Präsentation</vt:lpstr>
      <vt:lpstr>Herausforderungen</vt:lpstr>
      <vt:lpstr>2. Projekt: Unterlagen/ Unterrichtsmaterial vorbereiten für Schulen (Sensibiliserungsunterricht mit Wasser) </vt:lpstr>
      <vt:lpstr>Unterlagen - Inhalt</vt:lpstr>
      <vt:lpstr>Kommunikationsinstrumente</vt:lpstr>
      <vt:lpstr>PowerPoint-Präsentation</vt:lpstr>
      <vt:lpstr>Herausforderungen</vt:lpstr>
      <vt:lpstr>Ausblick und Fragen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Geberit Kampagne</dc:title>
  <dc:creator>Janice Butler</dc:creator>
  <cp:lastModifiedBy>Janice Butler</cp:lastModifiedBy>
  <cp:revision>1</cp:revision>
  <dcterms:modified xsi:type="dcterms:W3CDTF">2018-10-15T17:30:13Z</dcterms:modified>
</cp:coreProperties>
</file>